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ほのかアンティーク丸" panose="020B0604020202020204" charset="-128"/>
      <p:regular r:id="rId14"/>
    </p:embeddedFont>
    <p:embeddedFont>
      <p:font typeface="Calibri" panose="020F0502020204030204" pitchFamily="34"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820"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a:ln w="12700">
              <a:solidFill>
                <a:srgbClr val="000000"/>
              </a:solidFill>
            </a:ln>
          </p:spPr>
        </p:sp>
      </p:grpSp>
      <p:sp>
        <p:nvSpPr>
          <p:cNvPr id="5" name="Freeform 5" descr="preencoded.png">
            <a:hlinkClick r:id="rId3" tooltip="https://gamma.app/?utm_source=made-with-gamma"/>
          </p:cNvPr>
          <p:cNvSpPr/>
          <p:nvPr/>
        </p:nvSpPr>
        <p:spPr>
          <a:xfrm>
            <a:off x="16049015" y="9686925"/>
            <a:ext cx="2153260" cy="514350"/>
          </a:xfrm>
          <a:custGeom>
            <a:avLst/>
            <a:gdLst/>
            <a:ahLst/>
            <a:cxnLst/>
            <a:rect l="l" t="t" r="r" b="b"/>
            <a:pathLst>
              <a:path w="2153260" h="514350">
                <a:moveTo>
                  <a:pt x="0" y="0"/>
                </a:moveTo>
                <a:lnTo>
                  <a:pt x="2153260" y="0"/>
                </a:lnTo>
                <a:lnTo>
                  <a:pt x="2153260" y="514350"/>
                </a:lnTo>
                <a:lnTo>
                  <a:pt x="0" y="514350"/>
                </a:lnTo>
                <a:lnTo>
                  <a:pt x="0" y="0"/>
                </a:lnTo>
                <a:close/>
              </a:path>
            </a:pathLst>
          </a:custGeom>
          <a:blipFill>
            <a:blip r:embed="rId4"/>
            <a:stretch>
              <a:fillRect/>
            </a:stretch>
          </a:blipFill>
        </p:spPr>
      </p:sp>
      <p:sp>
        <p:nvSpPr>
          <p:cNvPr id="6" name="Freeform 6"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a:stretch>
          </a:blipFill>
        </p:spPr>
      </p:sp>
      <p:grpSp>
        <p:nvGrpSpPr>
          <p:cNvPr id="7" name="Group 7"/>
          <p:cNvGrpSpPr/>
          <p:nvPr/>
        </p:nvGrpSpPr>
        <p:grpSpPr>
          <a:xfrm>
            <a:off x="0" y="0"/>
            <a:ext cx="18288000" cy="10287000"/>
            <a:chOff x="0" y="0"/>
            <a:chExt cx="24384000" cy="13716000"/>
          </a:xfrm>
        </p:grpSpPr>
        <p:sp>
          <p:nvSpPr>
            <p:cNvPr id="8" name="Freeform 8"/>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alpha val="63922"/>
              </a:srgbClr>
            </a:solidFill>
            <a:ln w="12700">
              <a:solidFill>
                <a:srgbClr val="000000"/>
              </a:solidFill>
            </a:ln>
          </p:spPr>
        </p:sp>
      </p:grpSp>
      <p:sp>
        <p:nvSpPr>
          <p:cNvPr id="9" name="TextBox 9"/>
          <p:cNvSpPr txBox="1"/>
          <p:nvPr/>
        </p:nvSpPr>
        <p:spPr>
          <a:xfrm>
            <a:off x="4118077" y="3064078"/>
            <a:ext cx="10051847" cy="924077"/>
          </a:xfrm>
          <a:prstGeom prst="rect">
            <a:avLst/>
          </a:prstGeom>
        </p:spPr>
        <p:txBody>
          <a:bodyPr lIns="0" tIns="0" rIns="0" bIns="0" rtlCol="0" anchor="t">
            <a:spAutoFit/>
          </a:bodyPr>
          <a:lstStyle/>
          <a:p>
            <a:pPr algn="ctr">
              <a:lnSpc>
                <a:spcPts val="6937"/>
              </a:lnSpc>
            </a:pPr>
            <a:r>
              <a:rPr lang="en-US" sz="5562" spc="9">
                <a:solidFill>
                  <a:srgbClr val="97B8FF"/>
                </a:solidFill>
                <a:latin typeface="ほのかアンティーク丸"/>
                <a:ea typeface="ほのかアンティーク丸"/>
                <a:cs typeface="ほのかアンティーク丸"/>
                <a:sym typeface="ほのかアンティーク丸"/>
              </a:rPr>
              <a:t>Prison Management System</a:t>
            </a:r>
          </a:p>
        </p:txBody>
      </p:sp>
      <p:sp>
        <p:nvSpPr>
          <p:cNvPr id="10" name="TextBox 10"/>
          <p:cNvSpPr txBox="1"/>
          <p:nvPr/>
        </p:nvSpPr>
        <p:spPr>
          <a:xfrm>
            <a:off x="992238" y="4267438"/>
            <a:ext cx="16303523" cy="4167607"/>
          </a:xfrm>
          <a:prstGeom prst="rect">
            <a:avLst/>
          </a:prstGeom>
        </p:spPr>
        <p:txBody>
          <a:bodyPr lIns="0" tIns="0" rIns="0" bIns="0" rtlCol="0" anchor="t">
            <a:spAutoFit/>
          </a:bodyPr>
          <a:lstStyle/>
          <a:p>
            <a:pPr algn="ctr">
              <a:lnSpc>
                <a:spcPts val="3562"/>
              </a:lnSpc>
            </a:pPr>
            <a:r>
              <a:rPr lang="en-US" sz="3500" spc="5">
                <a:solidFill>
                  <a:srgbClr val="E0D6DE"/>
                </a:solidFill>
                <a:latin typeface="ほのかアンティーク丸"/>
                <a:ea typeface="ほのかアンティーク丸"/>
                <a:cs typeface="ほのかアンティーク丸"/>
                <a:sym typeface="ほのかアンティーク丸"/>
              </a:rPr>
              <a:t>Presented by:</a:t>
            </a:r>
          </a:p>
          <a:p>
            <a:pPr algn="ctr">
              <a:lnSpc>
                <a:spcPts val="3562"/>
              </a:lnSpc>
            </a:pPr>
            <a:endParaRPr lang="en-US" sz="3500" spc="5">
              <a:solidFill>
                <a:srgbClr val="E0D6DE"/>
              </a:solidFill>
              <a:latin typeface="ほのかアンティーク丸"/>
              <a:ea typeface="ほのかアンティーク丸"/>
              <a:cs typeface="ほのかアンティーク丸"/>
              <a:sym typeface="ほのかアンティーク丸"/>
            </a:endParaRPr>
          </a:p>
          <a:p>
            <a:pPr algn="ctr">
              <a:lnSpc>
                <a:spcPts val="3562"/>
              </a:lnSpc>
            </a:pPr>
            <a:r>
              <a:rPr lang="en-US" sz="3500" spc="5">
                <a:solidFill>
                  <a:srgbClr val="E0D6DE"/>
                </a:solidFill>
                <a:latin typeface="ほのかアンティーク丸"/>
                <a:ea typeface="ほのかアンティーク丸"/>
                <a:cs typeface="ほのかアンティーク丸"/>
                <a:sym typeface="ほのかアンティーク丸"/>
              </a:rPr>
              <a:t>Abdul Rehman</a:t>
            </a:r>
          </a:p>
          <a:p>
            <a:pPr algn="ctr">
              <a:lnSpc>
                <a:spcPts val="3562"/>
              </a:lnSpc>
            </a:pPr>
            <a:r>
              <a:rPr lang="en-US" sz="3500" spc="5">
                <a:solidFill>
                  <a:srgbClr val="E0D6DE"/>
                </a:solidFill>
                <a:latin typeface="ほのかアンティーク丸"/>
                <a:ea typeface="ほのかアンティーク丸"/>
                <a:cs typeface="ほのかアンティーク丸"/>
                <a:sym typeface="ほのかアンティーク丸"/>
              </a:rPr>
              <a:t>Abo Bakr Awan</a:t>
            </a:r>
          </a:p>
          <a:p>
            <a:pPr algn="ctr">
              <a:lnSpc>
                <a:spcPts val="3562"/>
              </a:lnSpc>
            </a:pPr>
            <a:r>
              <a:rPr lang="en-US" sz="3500" spc="5">
                <a:solidFill>
                  <a:srgbClr val="E0D6DE"/>
                </a:solidFill>
                <a:latin typeface="ほのかアンティーク丸"/>
                <a:ea typeface="ほのかアンティーク丸"/>
                <a:cs typeface="ほのかアンティーク丸"/>
                <a:sym typeface="ほのかアンティーク丸"/>
              </a:rPr>
              <a:t>Muhammad Hashim Abbas</a:t>
            </a:r>
          </a:p>
          <a:p>
            <a:pPr algn="ctr">
              <a:lnSpc>
                <a:spcPts val="3562"/>
              </a:lnSpc>
            </a:pPr>
            <a:endParaRPr lang="en-US" sz="3500" spc="5">
              <a:solidFill>
                <a:srgbClr val="E0D6DE"/>
              </a:solidFill>
              <a:latin typeface="ほのかアンティーク丸"/>
              <a:ea typeface="ほのかアンティーク丸"/>
              <a:cs typeface="ほのかアンティーク丸"/>
              <a:sym typeface="ほのかアンティーク丸"/>
            </a:endParaRPr>
          </a:p>
          <a:p>
            <a:pPr algn="ctr">
              <a:lnSpc>
                <a:spcPts val="3562"/>
              </a:lnSpc>
            </a:pPr>
            <a:r>
              <a:rPr lang="en-US" sz="3500" spc="5">
                <a:solidFill>
                  <a:srgbClr val="E0D6DE"/>
                </a:solidFill>
                <a:latin typeface="ほのかアンティーク丸"/>
                <a:ea typeface="ほのかアンティーク丸"/>
                <a:cs typeface="ほのかアンティーク丸"/>
                <a:sym typeface="ほのかアンティーク丸"/>
              </a:rPr>
              <a:t>Course:   Data Structures</a:t>
            </a:r>
          </a:p>
          <a:p>
            <a:pPr algn="ctr">
              <a:lnSpc>
                <a:spcPts val="3562"/>
              </a:lnSpc>
            </a:pPr>
            <a:endParaRPr lang="en-US" sz="3500" spc="5">
              <a:solidFill>
                <a:srgbClr val="E0D6DE"/>
              </a:solidFill>
              <a:latin typeface="ほのかアンティーク丸"/>
              <a:ea typeface="ほのかアンティーク丸"/>
              <a:cs typeface="ほのかアンティーク丸"/>
              <a:sym typeface="ほのかアンティーク丸"/>
            </a:endParaRPr>
          </a:p>
          <a:p>
            <a:pPr algn="ctr">
              <a:lnSpc>
                <a:spcPts val="3562"/>
              </a:lnSpc>
            </a:pPr>
            <a:r>
              <a:rPr lang="en-US" sz="3500" spc="5">
                <a:solidFill>
                  <a:srgbClr val="E0D6DE"/>
                </a:solidFill>
                <a:latin typeface="ほのかアンティーク丸"/>
                <a:ea typeface="ほのかアンティーク丸"/>
                <a:cs typeface="ほのかアンティーク丸"/>
                <a:sym typeface="ほのかアンティーク丸"/>
              </a:rPr>
              <a:t>Submitted to: Madam Aisha Sattar Choudry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a:ln w="12700">
              <a:solidFill>
                <a:srgbClr val="000000"/>
              </a:solidFill>
            </a:ln>
          </p:spPr>
        </p:sp>
      </p:grpSp>
      <p:sp>
        <p:nvSpPr>
          <p:cNvPr id="5" name="TextBox 5"/>
          <p:cNvSpPr txBox="1"/>
          <p:nvPr/>
        </p:nvSpPr>
        <p:spPr>
          <a:xfrm>
            <a:off x="992238" y="1162641"/>
            <a:ext cx="7485612" cy="924077"/>
          </a:xfrm>
          <a:prstGeom prst="rect">
            <a:avLst/>
          </a:prstGeom>
        </p:spPr>
        <p:txBody>
          <a:bodyPr lIns="0" tIns="0" rIns="0" bIns="0" rtlCol="0" anchor="t">
            <a:spAutoFit/>
          </a:bodyPr>
          <a:lstStyle/>
          <a:p>
            <a:pPr algn="l">
              <a:lnSpc>
                <a:spcPts val="6937"/>
              </a:lnSpc>
            </a:pPr>
            <a:r>
              <a:rPr lang="en-US" sz="5562" spc="9">
                <a:solidFill>
                  <a:srgbClr val="97B8FF"/>
                </a:solidFill>
                <a:latin typeface="ほのかアンティーク丸"/>
                <a:ea typeface="ほのかアンティーク丸"/>
                <a:cs typeface="ほのかアンティーク丸"/>
                <a:sym typeface="ほのかアンティーク丸"/>
              </a:rPr>
              <a:t>Robust File Handling</a:t>
            </a:r>
          </a:p>
        </p:txBody>
      </p:sp>
      <p:sp>
        <p:nvSpPr>
          <p:cNvPr id="6" name="TextBox 6"/>
          <p:cNvSpPr txBox="1"/>
          <p:nvPr/>
        </p:nvSpPr>
        <p:spPr>
          <a:xfrm>
            <a:off x="992238" y="2671762"/>
            <a:ext cx="9675314" cy="1456134"/>
          </a:xfrm>
          <a:prstGeom prst="rect">
            <a:avLst/>
          </a:prstGeom>
        </p:spPr>
        <p:txBody>
          <a:bodyPr lIns="0" tIns="0" rIns="0" bIns="0" rtlCol="0" anchor="t">
            <a:spAutoFit/>
          </a:bodyPr>
          <a:lstStyle/>
          <a:p>
            <a:pPr algn="l">
              <a:lnSpc>
                <a:spcPts val="3562"/>
              </a:lnSpc>
            </a:pPr>
            <a:r>
              <a:rPr lang="en-US" sz="2187" spc="3">
                <a:solidFill>
                  <a:srgbClr val="E0D6DE"/>
                </a:solidFill>
                <a:latin typeface="ほのかアンティーク丸"/>
                <a:ea typeface="ほのかアンティーク丸"/>
                <a:cs typeface="ほのかアンティーク丸"/>
                <a:sym typeface="ほのかアンティーク丸"/>
              </a:rPr>
              <a:t>Effective file handling is paramount for the persistence and security of our prison management data. We utilise standard C++ file stream operations to manage information seamlessly.</a:t>
            </a:r>
          </a:p>
        </p:txBody>
      </p:sp>
      <p:sp>
        <p:nvSpPr>
          <p:cNvPr id="7" name="TextBox 7"/>
          <p:cNvSpPr txBox="1"/>
          <p:nvPr/>
        </p:nvSpPr>
        <p:spPr>
          <a:xfrm>
            <a:off x="992238" y="4287736"/>
            <a:ext cx="9675314" cy="1012031"/>
          </a:xfrm>
          <a:prstGeom prst="rect">
            <a:avLst/>
          </a:prstGeom>
        </p:spPr>
        <p:txBody>
          <a:bodyPr lIns="0" tIns="0" rIns="0" bIns="0" rtlCol="0" anchor="t">
            <a:spAutoFit/>
          </a:bodyPr>
          <a:lstStyle/>
          <a:p>
            <a:pPr marL="329902" lvl="1" indent="-164951" algn="l">
              <a:lnSpc>
                <a:spcPts val="3562"/>
              </a:lnSpc>
              <a:buFont typeface="Arial"/>
              <a:buChar char="•"/>
            </a:pPr>
            <a:r>
              <a:rPr lang="en-US" sz="2187" spc="3">
                <a:solidFill>
                  <a:srgbClr val="E0D6DE"/>
                </a:solidFill>
                <a:latin typeface="ほのかアンティーク丸"/>
                <a:ea typeface="ほのかアンティーク丸"/>
                <a:cs typeface="ほのかアンティーク丸"/>
                <a:sym typeface="ほのかアンティーク丸"/>
              </a:rPr>
              <a:t>Uses ifstream / ofstream: Standard C++ libraries for reading from and writing to files.</a:t>
            </a:r>
          </a:p>
        </p:txBody>
      </p:sp>
      <p:sp>
        <p:nvSpPr>
          <p:cNvPr id="8" name="TextBox 8"/>
          <p:cNvSpPr txBox="1"/>
          <p:nvPr/>
        </p:nvSpPr>
        <p:spPr>
          <a:xfrm>
            <a:off x="992238" y="5303634"/>
            <a:ext cx="9675314" cy="1012031"/>
          </a:xfrm>
          <a:prstGeom prst="rect">
            <a:avLst/>
          </a:prstGeom>
        </p:spPr>
        <p:txBody>
          <a:bodyPr lIns="0" tIns="0" rIns="0" bIns="0" rtlCol="0" anchor="t">
            <a:spAutoFit/>
          </a:bodyPr>
          <a:lstStyle/>
          <a:p>
            <a:pPr marL="329902" lvl="1" indent="-164951" algn="l">
              <a:lnSpc>
                <a:spcPts val="3562"/>
              </a:lnSpc>
              <a:buFont typeface="Arial"/>
              <a:buChar char="•"/>
            </a:pPr>
            <a:r>
              <a:rPr lang="en-US" sz="2187" spc="3">
                <a:solidFill>
                  <a:srgbClr val="E0D6DE"/>
                </a:solidFill>
                <a:latin typeface="ほのかアンティーク丸"/>
                <a:ea typeface="ほのかアンティーク丸"/>
                <a:cs typeface="ほのかアンティーク丸"/>
                <a:sym typeface="ほのかアンティーク丸"/>
              </a:rPr>
              <a:t>Data Stored in .txt Files: Simple, accessible format for storing structured data.</a:t>
            </a:r>
          </a:p>
        </p:txBody>
      </p:sp>
      <p:sp>
        <p:nvSpPr>
          <p:cNvPr id="9" name="TextBox 9"/>
          <p:cNvSpPr txBox="1"/>
          <p:nvPr/>
        </p:nvSpPr>
        <p:spPr>
          <a:xfrm>
            <a:off x="992238" y="6319542"/>
            <a:ext cx="9675314"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spc="3">
                <a:solidFill>
                  <a:srgbClr val="E0D6DE"/>
                </a:solidFill>
                <a:latin typeface="ほのかアンティーク丸"/>
                <a:ea typeface="ほのかアンティーク丸"/>
                <a:cs typeface="ほのかアンティーク丸"/>
                <a:sym typeface="ほのかアンティーク丸"/>
              </a:rPr>
              <a:t>Load on Startup: All necessary data is loaded into memory when the application begins, ensuring a complete operational state.</a:t>
            </a:r>
          </a:p>
        </p:txBody>
      </p:sp>
      <p:sp>
        <p:nvSpPr>
          <p:cNvPr id="10" name="TextBox 10"/>
          <p:cNvSpPr txBox="1"/>
          <p:nvPr/>
        </p:nvSpPr>
        <p:spPr>
          <a:xfrm>
            <a:off x="992238" y="7325916"/>
            <a:ext cx="9675314"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spc="3">
                <a:solidFill>
                  <a:srgbClr val="E0D6DE"/>
                </a:solidFill>
                <a:latin typeface="ほのかアンティーク丸"/>
                <a:ea typeface="ほのかアンティーク丸"/>
                <a:cs typeface="ほのかアンティーク丸"/>
                <a:sym typeface="ほのかアンティーク丸"/>
              </a:rPr>
              <a:t>Save Before Exit: Critical data is securely written back to files before the application terminates, preventing data loss.</a:t>
            </a:r>
          </a:p>
        </p:txBody>
      </p:sp>
      <p:sp>
        <p:nvSpPr>
          <p:cNvPr id="11" name="Freeform 11"/>
          <p:cNvSpPr/>
          <p:nvPr/>
        </p:nvSpPr>
        <p:spPr>
          <a:xfrm>
            <a:off x="11068288" y="3360630"/>
            <a:ext cx="6979825" cy="4510154"/>
          </a:xfrm>
          <a:custGeom>
            <a:avLst/>
            <a:gdLst/>
            <a:ahLst/>
            <a:cxnLst/>
            <a:rect l="l" t="t" r="r" b="b"/>
            <a:pathLst>
              <a:path w="6979825" h="4510154">
                <a:moveTo>
                  <a:pt x="0" y="0"/>
                </a:moveTo>
                <a:lnTo>
                  <a:pt x="6979825" y="0"/>
                </a:lnTo>
                <a:lnTo>
                  <a:pt x="6979825" y="4510154"/>
                </a:lnTo>
                <a:lnTo>
                  <a:pt x="0" y="4510154"/>
                </a:lnTo>
                <a:lnTo>
                  <a:pt x="0" y="0"/>
                </a:lnTo>
                <a:close/>
              </a:path>
            </a:pathLst>
          </a:custGeom>
          <a:blipFill>
            <a:blip r:embed="rId3"/>
            <a:stretch>
              <a:fillRect l="-2841" r="-2842"/>
            </a:stretch>
          </a:blipFill>
        </p:spPr>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a:ln w="12700">
              <a:solidFill>
                <a:srgbClr val="000000"/>
              </a:solidFill>
            </a:ln>
          </p:spPr>
        </p:sp>
      </p:grpSp>
      <p:sp>
        <p:nvSpPr>
          <p:cNvPr id="5" name="TextBox 5"/>
          <p:cNvSpPr txBox="1"/>
          <p:nvPr/>
        </p:nvSpPr>
        <p:spPr>
          <a:xfrm>
            <a:off x="821084" y="616591"/>
            <a:ext cx="11188151" cy="761705"/>
          </a:xfrm>
          <a:prstGeom prst="rect">
            <a:avLst/>
          </a:prstGeom>
        </p:spPr>
        <p:txBody>
          <a:bodyPr lIns="0" tIns="0" rIns="0" bIns="0" rtlCol="0" anchor="t">
            <a:spAutoFit/>
          </a:bodyPr>
          <a:lstStyle/>
          <a:p>
            <a:pPr algn="l">
              <a:lnSpc>
                <a:spcPts val="5750"/>
              </a:lnSpc>
            </a:pPr>
            <a:r>
              <a:rPr lang="en-US" sz="4562" spc="7">
                <a:solidFill>
                  <a:srgbClr val="97B8FF"/>
                </a:solidFill>
                <a:latin typeface="ほのかアンティーク丸"/>
                <a:ea typeface="ほのかアンティーク丸"/>
                <a:cs typeface="ほのかアンティーク丸"/>
                <a:sym typeface="ほのかアンティーク丸"/>
              </a:rPr>
              <a:t>Limitations and Future Improvements</a:t>
            </a:r>
          </a:p>
        </p:txBody>
      </p:sp>
      <p:sp>
        <p:nvSpPr>
          <p:cNvPr id="6" name="TextBox 6"/>
          <p:cNvSpPr txBox="1"/>
          <p:nvPr/>
        </p:nvSpPr>
        <p:spPr>
          <a:xfrm>
            <a:off x="821084" y="1945634"/>
            <a:ext cx="3519488" cy="458991"/>
          </a:xfrm>
          <a:prstGeom prst="rect">
            <a:avLst/>
          </a:prstGeom>
        </p:spPr>
        <p:txBody>
          <a:bodyPr lIns="0" tIns="0" rIns="0" bIns="0" rtlCol="0" anchor="t">
            <a:spAutoFit/>
          </a:bodyPr>
          <a:lstStyle/>
          <a:p>
            <a:pPr algn="l">
              <a:lnSpc>
                <a:spcPts val="3437"/>
              </a:lnSpc>
            </a:pPr>
            <a:r>
              <a:rPr lang="en-US" sz="2750" spc="4">
                <a:solidFill>
                  <a:srgbClr val="97B8FF"/>
                </a:solidFill>
                <a:latin typeface="ほのかアンティーク丸"/>
                <a:ea typeface="ほのかアンティーク丸"/>
                <a:cs typeface="ほのかアンティーク丸"/>
                <a:sym typeface="ほのかアンティーク丸"/>
              </a:rPr>
              <a:t>Current Limitations</a:t>
            </a:r>
          </a:p>
        </p:txBody>
      </p:sp>
      <p:sp>
        <p:nvSpPr>
          <p:cNvPr id="7" name="TextBox 7"/>
          <p:cNvSpPr txBox="1"/>
          <p:nvPr/>
        </p:nvSpPr>
        <p:spPr>
          <a:xfrm>
            <a:off x="821084" y="2553443"/>
            <a:ext cx="8036719" cy="461220"/>
          </a:xfrm>
          <a:prstGeom prst="rect">
            <a:avLst/>
          </a:prstGeom>
        </p:spPr>
        <p:txBody>
          <a:bodyPr lIns="0" tIns="0" rIns="0" bIns="0" rtlCol="0" anchor="t">
            <a:spAutoFit/>
          </a:bodyPr>
          <a:lstStyle/>
          <a:p>
            <a:pPr algn="l">
              <a:lnSpc>
                <a:spcPts val="2937"/>
              </a:lnSpc>
            </a:pPr>
            <a:r>
              <a:rPr lang="en-US" sz="1812" spc="3">
                <a:solidFill>
                  <a:srgbClr val="E0D6DE"/>
                </a:solidFill>
                <a:latin typeface="ほのかアンティーク丸"/>
                <a:ea typeface="ほのかアンティーク丸"/>
                <a:cs typeface="ほのかアンティーク丸"/>
                <a:sym typeface="ほのかアンティーク丸"/>
              </a:rPr>
              <a:t>While effective, the current system has areas for growth:</a:t>
            </a:r>
          </a:p>
        </p:txBody>
      </p:sp>
      <p:grpSp>
        <p:nvGrpSpPr>
          <p:cNvPr id="8" name="Group 8"/>
          <p:cNvGrpSpPr/>
          <p:nvPr/>
        </p:nvGrpSpPr>
        <p:grpSpPr>
          <a:xfrm>
            <a:off x="806796" y="3264246"/>
            <a:ext cx="8065294" cy="1906934"/>
            <a:chOff x="0" y="0"/>
            <a:chExt cx="10753725" cy="2542578"/>
          </a:xfrm>
        </p:grpSpPr>
        <p:sp>
          <p:nvSpPr>
            <p:cNvPr id="9" name="Freeform 9"/>
            <p:cNvSpPr/>
            <p:nvPr/>
          </p:nvSpPr>
          <p:spPr>
            <a:xfrm>
              <a:off x="19050" y="19050"/>
              <a:ext cx="10715625" cy="2504440"/>
            </a:xfrm>
            <a:custGeom>
              <a:avLst/>
              <a:gdLst/>
              <a:ahLst/>
              <a:cxnLst/>
              <a:rect l="l" t="t" r="r" b="b"/>
              <a:pathLst>
                <a:path w="10715625" h="2504440">
                  <a:moveTo>
                    <a:pt x="0" y="182880"/>
                  </a:moveTo>
                  <a:cubicBezTo>
                    <a:pt x="0" y="81915"/>
                    <a:pt x="82804" y="0"/>
                    <a:pt x="185039" y="0"/>
                  </a:cubicBezTo>
                  <a:lnTo>
                    <a:pt x="10530586" y="0"/>
                  </a:lnTo>
                  <a:cubicBezTo>
                    <a:pt x="10632821" y="0"/>
                    <a:pt x="10715625" y="81915"/>
                    <a:pt x="10715625" y="182880"/>
                  </a:cubicBezTo>
                  <a:lnTo>
                    <a:pt x="10715625" y="2321560"/>
                  </a:lnTo>
                  <a:cubicBezTo>
                    <a:pt x="10715625" y="2422525"/>
                    <a:pt x="10632821" y="2504440"/>
                    <a:pt x="10530586" y="2504440"/>
                  </a:cubicBezTo>
                  <a:lnTo>
                    <a:pt x="185039" y="2504440"/>
                  </a:lnTo>
                  <a:cubicBezTo>
                    <a:pt x="82804" y="2504440"/>
                    <a:pt x="0" y="2422525"/>
                    <a:pt x="0" y="2321560"/>
                  </a:cubicBezTo>
                  <a:close/>
                </a:path>
              </a:pathLst>
            </a:custGeom>
            <a:solidFill>
              <a:srgbClr val="07070C"/>
            </a:solidFill>
            <a:ln w="12700">
              <a:solidFill>
                <a:srgbClr val="000000"/>
              </a:solidFill>
            </a:ln>
          </p:spPr>
        </p:sp>
        <p:sp>
          <p:nvSpPr>
            <p:cNvPr id="10" name="Freeform 10"/>
            <p:cNvSpPr/>
            <p:nvPr/>
          </p:nvSpPr>
          <p:spPr>
            <a:xfrm>
              <a:off x="0" y="0"/>
              <a:ext cx="10753725" cy="2542540"/>
            </a:xfrm>
            <a:custGeom>
              <a:avLst/>
              <a:gdLst/>
              <a:ahLst/>
              <a:cxnLst/>
              <a:rect l="l" t="t" r="r" b="b"/>
              <a:pathLst>
                <a:path w="10753725" h="2542540">
                  <a:moveTo>
                    <a:pt x="0" y="201930"/>
                  </a:moveTo>
                  <a:cubicBezTo>
                    <a:pt x="0" y="90170"/>
                    <a:pt x="91567" y="0"/>
                    <a:pt x="204089" y="0"/>
                  </a:cubicBezTo>
                  <a:lnTo>
                    <a:pt x="10549636" y="0"/>
                  </a:lnTo>
                  <a:lnTo>
                    <a:pt x="10549636" y="19050"/>
                  </a:lnTo>
                  <a:lnTo>
                    <a:pt x="10549636" y="0"/>
                  </a:lnTo>
                  <a:cubicBezTo>
                    <a:pt x="10662158" y="0"/>
                    <a:pt x="10753725" y="90170"/>
                    <a:pt x="10753725" y="201930"/>
                  </a:cubicBezTo>
                  <a:lnTo>
                    <a:pt x="10734675" y="201930"/>
                  </a:lnTo>
                  <a:lnTo>
                    <a:pt x="10753725" y="201930"/>
                  </a:lnTo>
                  <a:lnTo>
                    <a:pt x="10753725" y="2340610"/>
                  </a:lnTo>
                  <a:lnTo>
                    <a:pt x="10734675" y="2340610"/>
                  </a:lnTo>
                  <a:lnTo>
                    <a:pt x="10753725" y="2340610"/>
                  </a:lnTo>
                  <a:cubicBezTo>
                    <a:pt x="10753725" y="2452370"/>
                    <a:pt x="10662158" y="2542540"/>
                    <a:pt x="10549636" y="2542540"/>
                  </a:cubicBezTo>
                  <a:lnTo>
                    <a:pt x="10549636" y="2523490"/>
                  </a:lnTo>
                  <a:lnTo>
                    <a:pt x="10549636" y="2542540"/>
                  </a:lnTo>
                  <a:lnTo>
                    <a:pt x="204089" y="2542540"/>
                  </a:lnTo>
                  <a:lnTo>
                    <a:pt x="204089" y="2523490"/>
                  </a:lnTo>
                  <a:lnTo>
                    <a:pt x="204089" y="2542540"/>
                  </a:lnTo>
                  <a:cubicBezTo>
                    <a:pt x="91567" y="2542540"/>
                    <a:pt x="0" y="2452370"/>
                    <a:pt x="0" y="2340610"/>
                  </a:cubicBezTo>
                  <a:lnTo>
                    <a:pt x="0" y="201930"/>
                  </a:lnTo>
                  <a:lnTo>
                    <a:pt x="19050" y="201930"/>
                  </a:lnTo>
                  <a:lnTo>
                    <a:pt x="0" y="201930"/>
                  </a:lnTo>
                  <a:moveTo>
                    <a:pt x="38100" y="201930"/>
                  </a:moveTo>
                  <a:lnTo>
                    <a:pt x="38100" y="2340610"/>
                  </a:lnTo>
                  <a:lnTo>
                    <a:pt x="19050" y="2340610"/>
                  </a:lnTo>
                  <a:lnTo>
                    <a:pt x="38100" y="2340610"/>
                  </a:lnTo>
                  <a:cubicBezTo>
                    <a:pt x="38100" y="2430907"/>
                    <a:pt x="112141" y="2504440"/>
                    <a:pt x="204089" y="2504440"/>
                  </a:cubicBezTo>
                  <a:lnTo>
                    <a:pt x="10549636" y="2504440"/>
                  </a:lnTo>
                  <a:cubicBezTo>
                    <a:pt x="10641457" y="2504440"/>
                    <a:pt x="10715625" y="2430907"/>
                    <a:pt x="10715625" y="2340610"/>
                  </a:cubicBezTo>
                  <a:lnTo>
                    <a:pt x="10715625" y="201930"/>
                  </a:lnTo>
                  <a:cubicBezTo>
                    <a:pt x="10715625" y="111633"/>
                    <a:pt x="10641584" y="38100"/>
                    <a:pt x="10549636" y="38100"/>
                  </a:cubicBezTo>
                  <a:lnTo>
                    <a:pt x="204089" y="38100"/>
                  </a:lnTo>
                  <a:lnTo>
                    <a:pt x="204089" y="19050"/>
                  </a:lnTo>
                  <a:lnTo>
                    <a:pt x="204089" y="38100"/>
                  </a:lnTo>
                  <a:cubicBezTo>
                    <a:pt x="112141" y="38100"/>
                    <a:pt x="38100" y="111633"/>
                    <a:pt x="38100" y="201930"/>
                  </a:cubicBezTo>
                  <a:close/>
                </a:path>
              </a:pathLst>
            </a:custGeom>
            <a:solidFill>
              <a:srgbClr val="3F3F44"/>
            </a:solidFill>
            <a:ln w="12700">
              <a:solidFill>
                <a:srgbClr val="000000"/>
              </a:solidFill>
            </a:ln>
          </p:spPr>
        </p:sp>
      </p:grpSp>
      <p:sp>
        <p:nvSpPr>
          <p:cNvPr id="11" name="Freeform 11" descr="preencoded.png"/>
          <p:cNvSpPr/>
          <p:nvPr/>
        </p:nvSpPr>
        <p:spPr>
          <a:xfrm>
            <a:off x="792509" y="3278534"/>
            <a:ext cx="114300" cy="1878359"/>
          </a:xfrm>
          <a:custGeom>
            <a:avLst/>
            <a:gdLst/>
            <a:ahLst/>
            <a:cxnLst/>
            <a:rect l="l" t="t" r="r" b="b"/>
            <a:pathLst>
              <a:path w="114300" h="1878359">
                <a:moveTo>
                  <a:pt x="0" y="0"/>
                </a:moveTo>
                <a:lnTo>
                  <a:pt x="114300" y="0"/>
                </a:lnTo>
                <a:lnTo>
                  <a:pt x="114300" y="1878358"/>
                </a:lnTo>
                <a:lnTo>
                  <a:pt x="0" y="1878358"/>
                </a:lnTo>
                <a:lnTo>
                  <a:pt x="0" y="0"/>
                </a:lnTo>
                <a:close/>
              </a:path>
            </a:pathLst>
          </a:custGeom>
          <a:blipFill>
            <a:blip r:embed="rId3"/>
            <a:stretch>
              <a:fillRect l="-50" r="-50"/>
            </a:stretch>
          </a:blipFill>
        </p:spPr>
      </p:sp>
      <p:sp>
        <p:nvSpPr>
          <p:cNvPr id="12" name="TextBox 12"/>
          <p:cNvSpPr txBox="1"/>
          <p:nvPr/>
        </p:nvSpPr>
        <p:spPr>
          <a:xfrm>
            <a:off x="1169937" y="3513087"/>
            <a:ext cx="3724723" cy="395135"/>
          </a:xfrm>
          <a:prstGeom prst="rect">
            <a:avLst/>
          </a:prstGeom>
        </p:spPr>
        <p:txBody>
          <a:bodyPr lIns="0" tIns="0" rIns="0" bIns="0" rtlCol="0" anchor="t">
            <a:spAutoFit/>
          </a:bodyPr>
          <a:lstStyle/>
          <a:p>
            <a:pPr algn="l">
              <a:lnSpc>
                <a:spcPts val="2875"/>
              </a:lnSpc>
            </a:pPr>
            <a:r>
              <a:rPr lang="en-US" sz="2249" spc="3">
                <a:solidFill>
                  <a:srgbClr val="E0D6DE"/>
                </a:solidFill>
                <a:latin typeface="ほのかアンティーク丸"/>
                <a:ea typeface="ほのかアンティーク丸"/>
                <a:cs typeface="ほのかアンティーク丸"/>
                <a:sym typeface="ほのかアンティーク丸"/>
              </a:rPr>
              <a:t>Console-Based Interface</a:t>
            </a:r>
          </a:p>
        </p:txBody>
      </p:sp>
      <p:sp>
        <p:nvSpPr>
          <p:cNvPr id="13" name="TextBox 13"/>
          <p:cNvSpPr txBox="1"/>
          <p:nvPr/>
        </p:nvSpPr>
        <p:spPr>
          <a:xfrm>
            <a:off x="1169937" y="4057059"/>
            <a:ext cx="7424738" cy="836714"/>
          </a:xfrm>
          <a:prstGeom prst="rect">
            <a:avLst/>
          </a:prstGeom>
        </p:spPr>
        <p:txBody>
          <a:bodyPr lIns="0" tIns="0" rIns="0" bIns="0" rtlCol="0" anchor="t">
            <a:spAutoFit/>
          </a:bodyPr>
          <a:lstStyle/>
          <a:p>
            <a:pPr algn="l">
              <a:lnSpc>
                <a:spcPts val="2937"/>
              </a:lnSpc>
            </a:pPr>
            <a:r>
              <a:rPr lang="en-US" sz="1812" spc="3">
                <a:solidFill>
                  <a:srgbClr val="E0D6DE"/>
                </a:solidFill>
                <a:latin typeface="ほのかアンティーク丸"/>
                <a:ea typeface="ほのかアンティーク丸"/>
                <a:cs typeface="ほのかアンティーク丸"/>
                <a:sym typeface="ほのかアンティーク丸"/>
              </a:rPr>
              <a:t>Relies on a text-based interface, limiting user experience and visual feedback.</a:t>
            </a:r>
          </a:p>
        </p:txBody>
      </p:sp>
      <p:grpSp>
        <p:nvGrpSpPr>
          <p:cNvPr id="14" name="Group 14"/>
          <p:cNvGrpSpPr/>
          <p:nvPr/>
        </p:nvGrpSpPr>
        <p:grpSpPr>
          <a:xfrm>
            <a:off x="806796" y="5377158"/>
            <a:ext cx="8065294" cy="1906934"/>
            <a:chOff x="0" y="0"/>
            <a:chExt cx="10753725" cy="2542578"/>
          </a:xfrm>
        </p:grpSpPr>
        <p:sp>
          <p:nvSpPr>
            <p:cNvPr id="15" name="Freeform 15"/>
            <p:cNvSpPr/>
            <p:nvPr/>
          </p:nvSpPr>
          <p:spPr>
            <a:xfrm>
              <a:off x="19050" y="19050"/>
              <a:ext cx="10715625" cy="2504440"/>
            </a:xfrm>
            <a:custGeom>
              <a:avLst/>
              <a:gdLst/>
              <a:ahLst/>
              <a:cxnLst/>
              <a:rect l="l" t="t" r="r" b="b"/>
              <a:pathLst>
                <a:path w="10715625" h="2504440">
                  <a:moveTo>
                    <a:pt x="0" y="182880"/>
                  </a:moveTo>
                  <a:cubicBezTo>
                    <a:pt x="0" y="81915"/>
                    <a:pt x="82804" y="0"/>
                    <a:pt x="185039" y="0"/>
                  </a:cubicBezTo>
                  <a:lnTo>
                    <a:pt x="10530586" y="0"/>
                  </a:lnTo>
                  <a:cubicBezTo>
                    <a:pt x="10632821" y="0"/>
                    <a:pt x="10715625" y="81915"/>
                    <a:pt x="10715625" y="182880"/>
                  </a:cubicBezTo>
                  <a:lnTo>
                    <a:pt x="10715625" y="2321560"/>
                  </a:lnTo>
                  <a:cubicBezTo>
                    <a:pt x="10715625" y="2422525"/>
                    <a:pt x="10632821" y="2504440"/>
                    <a:pt x="10530586" y="2504440"/>
                  </a:cubicBezTo>
                  <a:lnTo>
                    <a:pt x="185039" y="2504440"/>
                  </a:lnTo>
                  <a:cubicBezTo>
                    <a:pt x="82804" y="2504440"/>
                    <a:pt x="0" y="2422525"/>
                    <a:pt x="0" y="2321560"/>
                  </a:cubicBezTo>
                  <a:close/>
                </a:path>
              </a:pathLst>
            </a:custGeom>
            <a:solidFill>
              <a:srgbClr val="07070C"/>
            </a:solidFill>
            <a:ln w="12700">
              <a:solidFill>
                <a:srgbClr val="000000"/>
              </a:solidFill>
            </a:ln>
          </p:spPr>
        </p:sp>
        <p:sp>
          <p:nvSpPr>
            <p:cNvPr id="16" name="Freeform 16"/>
            <p:cNvSpPr/>
            <p:nvPr/>
          </p:nvSpPr>
          <p:spPr>
            <a:xfrm>
              <a:off x="0" y="0"/>
              <a:ext cx="10753725" cy="2542540"/>
            </a:xfrm>
            <a:custGeom>
              <a:avLst/>
              <a:gdLst/>
              <a:ahLst/>
              <a:cxnLst/>
              <a:rect l="l" t="t" r="r" b="b"/>
              <a:pathLst>
                <a:path w="10753725" h="2542540">
                  <a:moveTo>
                    <a:pt x="0" y="201930"/>
                  </a:moveTo>
                  <a:cubicBezTo>
                    <a:pt x="0" y="90170"/>
                    <a:pt x="91567" y="0"/>
                    <a:pt x="204089" y="0"/>
                  </a:cubicBezTo>
                  <a:lnTo>
                    <a:pt x="10549636" y="0"/>
                  </a:lnTo>
                  <a:lnTo>
                    <a:pt x="10549636" y="19050"/>
                  </a:lnTo>
                  <a:lnTo>
                    <a:pt x="10549636" y="0"/>
                  </a:lnTo>
                  <a:cubicBezTo>
                    <a:pt x="10662158" y="0"/>
                    <a:pt x="10753725" y="90170"/>
                    <a:pt x="10753725" y="201930"/>
                  </a:cubicBezTo>
                  <a:lnTo>
                    <a:pt x="10734675" y="201930"/>
                  </a:lnTo>
                  <a:lnTo>
                    <a:pt x="10753725" y="201930"/>
                  </a:lnTo>
                  <a:lnTo>
                    <a:pt x="10753725" y="2340610"/>
                  </a:lnTo>
                  <a:lnTo>
                    <a:pt x="10734675" y="2340610"/>
                  </a:lnTo>
                  <a:lnTo>
                    <a:pt x="10753725" y="2340610"/>
                  </a:lnTo>
                  <a:cubicBezTo>
                    <a:pt x="10753725" y="2452370"/>
                    <a:pt x="10662158" y="2542540"/>
                    <a:pt x="10549636" y="2542540"/>
                  </a:cubicBezTo>
                  <a:lnTo>
                    <a:pt x="10549636" y="2523490"/>
                  </a:lnTo>
                  <a:lnTo>
                    <a:pt x="10549636" y="2542540"/>
                  </a:lnTo>
                  <a:lnTo>
                    <a:pt x="204089" y="2542540"/>
                  </a:lnTo>
                  <a:lnTo>
                    <a:pt x="204089" y="2523490"/>
                  </a:lnTo>
                  <a:lnTo>
                    <a:pt x="204089" y="2542540"/>
                  </a:lnTo>
                  <a:cubicBezTo>
                    <a:pt x="91567" y="2542540"/>
                    <a:pt x="0" y="2452370"/>
                    <a:pt x="0" y="2340610"/>
                  </a:cubicBezTo>
                  <a:lnTo>
                    <a:pt x="0" y="201930"/>
                  </a:lnTo>
                  <a:lnTo>
                    <a:pt x="19050" y="201930"/>
                  </a:lnTo>
                  <a:lnTo>
                    <a:pt x="0" y="201930"/>
                  </a:lnTo>
                  <a:moveTo>
                    <a:pt x="38100" y="201930"/>
                  </a:moveTo>
                  <a:lnTo>
                    <a:pt x="38100" y="2340610"/>
                  </a:lnTo>
                  <a:lnTo>
                    <a:pt x="19050" y="2340610"/>
                  </a:lnTo>
                  <a:lnTo>
                    <a:pt x="38100" y="2340610"/>
                  </a:lnTo>
                  <a:cubicBezTo>
                    <a:pt x="38100" y="2430907"/>
                    <a:pt x="112141" y="2504440"/>
                    <a:pt x="204089" y="2504440"/>
                  </a:cubicBezTo>
                  <a:lnTo>
                    <a:pt x="10549636" y="2504440"/>
                  </a:lnTo>
                  <a:cubicBezTo>
                    <a:pt x="10641457" y="2504440"/>
                    <a:pt x="10715625" y="2430907"/>
                    <a:pt x="10715625" y="2340610"/>
                  </a:cubicBezTo>
                  <a:lnTo>
                    <a:pt x="10715625" y="201930"/>
                  </a:lnTo>
                  <a:cubicBezTo>
                    <a:pt x="10715625" y="111633"/>
                    <a:pt x="10641584" y="38100"/>
                    <a:pt x="10549636" y="38100"/>
                  </a:cubicBezTo>
                  <a:lnTo>
                    <a:pt x="204089" y="38100"/>
                  </a:lnTo>
                  <a:lnTo>
                    <a:pt x="204089" y="19050"/>
                  </a:lnTo>
                  <a:lnTo>
                    <a:pt x="204089" y="38100"/>
                  </a:lnTo>
                  <a:cubicBezTo>
                    <a:pt x="112141" y="38100"/>
                    <a:pt x="38100" y="111633"/>
                    <a:pt x="38100" y="201930"/>
                  </a:cubicBezTo>
                  <a:close/>
                </a:path>
              </a:pathLst>
            </a:custGeom>
            <a:solidFill>
              <a:srgbClr val="3F3F44"/>
            </a:solidFill>
            <a:ln w="12700">
              <a:solidFill>
                <a:srgbClr val="000000"/>
              </a:solidFill>
            </a:ln>
          </p:spPr>
        </p:sp>
      </p:grpSp>
      <p:sp>
        <p:nvSpPr>
          <p:cNvPr id="17" name="Freeform 17" descr="preencoded.png"/>
          <p:cNvSpPr/>
          <p:nvPr/>
        </p:nvSpPr>
        <p:spPr>
          <a:xfrm>
            <a:off x="792509" y="5391445"/>
            <a:ext cx="114300" cy="1878359"/>
          </a:xfrm>
          <a:custGeom>
            <a:avLst/>
            <a:gdLst/>
            <a:ahLst/>
            <a:cxnLst/>
            <a:rect l="l" t="t" r="r" b="b"/>
            <a:pathLst>
              <a:path w="114300" h="1878359">
                <a:moveTo>
                  <a:pt x="0" y="0"/>
                </a:moveTo>
                <a:lnTo>
                  <a:pt x="114300" y="0"/>
                </a:lnTo>
                <a:lnTo>
                  <a:pt x="114300" y="1878359"/>
                </a:lnTo>
                <a:lnTo>
                  <a:pt x="0" y="1878359"/>
                </a:lnTo>
                <a:lnTo>
                  <a:pt x="0" y="0"/>
                </a:lnTo>
                <a:close/>
              </a:path>
            </a:pathLst>
          </a:custGeom>
          <a:blipFill>
            <a:blip r:embed="rId3"/>
            <a:stretch>
              <a:fillRect l="-50" r="-50"/>
            </a:stretch>
          </a:blipFill>
        </p:spPr>
      </p:sp>
      <p:sp>
        <p:nvSpPr>
          <p:cNvPr id="18" name="TextBox 18"/>
          <p:cNvSpPr txBox="1"/>
          <p:nvPr/>
        </p:nvSpPr>
        <p:spPr>
          <a:xfrm>
            <a:off x="1169937" y="5625998"/>
            <a:ext cx="2932805" cy="395135"/>
          </a:xfrm>
          <a:prstGeom prst="rect">
            <a:avLst/>
          </a:prstGeom>
        </p:spPr>
        <p:txBody>
          <a:bodyPr lIns="0" tIns="0" rIns="0" bIns="0" rtlCol="0" anchor="t">
            <a:spAutoFit/>
          </a:bodyPr>
          <a:lstStyle/>
          <a:p>
            <a:pPr algn="l">
              <a:lnSpc>
                <a:spcPts val="2875"/>
              </a:lnSpc>
            </a:pPr>
            <a:r>
              <a:rPr lang="en-US" sz="2249" spc="3">
                <a:solidFill>
                  <a:srgbClr val="E0D6DE"/>
                </a:solidFill>
                <a:latin typeface="ほのかアンティーク丸"/>
                <a:ea typeface="ほのかアンティーク丸"/>
                <a:cs typeface="ほのかアンティーク丸"/>
                <a:sym typeface="ほのかアンティーク丸"/>
              </a:rPr>
              <a:t>File-Based Storage</a:t>
            </a:r>
          </a:p>
        </p:txBody>
      </p:sp>
      <p:sp>
        <p:nvSpPr>
          <p:cNvPr id="19" name="TextBox 19"/>
          <p:cNvSpPr txBox="1"/>
          <p:nvPr/>
        </p:nvSpPr>
        <p:spPr>
          <a:xfrm>
            <a:off x="1169937" y="6169971"/>
            <a:ext cx="7424738" cy="836714"/>
          </a:xfrm>
          <a:prstGeom prst="rect">
            <a:avLst/>
          </a:prstGeom>
        </p:spPr>
        <p:txBody>
          <a:bodyPr lIns="0" tIns="0" rIns="0" bIns="0" rtlCol="0" anchor="t">
            <a:spAutoFit/>
          </a:bodyPr>
          <a:lstStyle/>
          <a:p>
            <a:pPr algn="l">
              <a:lnSpc>
                <a:spcPts val="2937"/>
              </a:lnSpc>
            </a:pPr>
            <a:r>
              <a:rPr lang="en-US" sz="1812" spc="3">
                <a:solidFill>
                  <a:srgbClr val="E0D6DE"/>
                </a:solidFill>
                <a:latin typeface="ほのかアンティーク丸"/>
                <a:ea typeface="ほのかアンティーク丸"/>
                <a:cs typeface="ほのかアンティーク丸"/>
                <a:sym typeface="ほのかアンティーク丸"/>
              </a:rPr>
              <a:t>Data stored in plain text files, posing scalability challenges and potential data integrity risks with concurrent access.</a:t>
            </a:r>
          </a:p>
        </p:txBody>
      </p:sp>
      <p:grpSp>
        <p:nvGrpSpPr>
          <p:cNvPr id="20" name="Group 20"/>
          <p:cNvGrpSpPr/>
          <p:nvPr/>
        </p:nvGrpSpPr>
        <p:grpSpPr>
          <a:xfrm>
            <a:off x="806796" y="7490069"/>
            <a:ext cx="8065294" cy="1906934"/>
            <a:chOff x="0" y="0"/>
            <a:chExt cx="10753725" cy="2542578"/>
          </a:xfrm>
        </p:grpSpPr>
        <p:sp>
          <p:nvSpPr>
            <p:cNvPr id="21" name="Freeform 21"/>
            <p:cNvSpPr/>
            <p:nvPr/>
          </p:nvSpPr>
          <p:spPr>
            <a:xfrm>
              <a:off x="19050" y="19050"/>
              <a:ext cx="10715625" cy="2504440"/>
            </a:xfrm>
            <a:custGeom>
              <a:avLst/>
              <a:gdLst/>
              <a:ahLst/>
              <a:cxnLst/>
              <a:rect l="l" t="t" r="r" b="b"/>
              <a:pathLst>
                <a:path w="10715625" h="2504440">
                  <a:moveTo>
                    <a:pt x="0" y="182880"/>
                  </a:moveTo>
                  <a:cubicBezTo>
                    <a:pt x="0" y="81915"/>
                    <a:pt x="82804" y="0"/>
                    <a:pt x="185039" y="0"/>
                  </a:cubicBezTo>
                  <a:lnTo>
                    <a:pt x="10530586" y="0"/>
                  </a:lnTo>
                  <a:cubicBezTo>
                    <a:pt x="10632821" y="0"/>
                    <a:pt x="10715625" y="81915"/>
                    <a:pt x="10715625" y="182880"/>
                  </a:cubicBezTo>
                  <a:lnTo>
                    <a:pt x="10715625" y="2321560"/>
                  </a:lnTo>
                  <a:cubicBezTo>
                    <a:pt x="10715625" y="2422525"/>
                    <a:pt x="10632821" y="2504440"/>
                    <a:pt x="10530586" y="2504440"/>
                  </a:cubicBezTo>
                  <a:lnTo>
                    <a:pt x="185039" y="2504440"/>
                  </a:lnTo>
                  <a:cubicBezTo>
                    <a:pt x="82804" y="2504440"/>
                    <a:pt x="0" y="2422525"/>
                    <a:pt x="0" y="2321560"/>
                  </a:cubicBezTo>
                  <a:close/>
                </a:path>
              </a:pathLst>
            </a:custGeom>
            <a:solidFill>
              <a:srgbClr val="07070C"/>
            </a:solidFill>
            <a:ln w="12700">
              <a:solidFill>
                <a:srgbClr val="000000"/>
              </a:solidFill>
            </a:ln>
          </p:spPr>
        </p:sp>
        <p:sp>
          <p:nvSpPr>
            <p:cNvPr id="22" name="Freeform 22"/>
            <p:cNvSpPr/>
            <p:nvPr/>
          </p:nvSpPr>
          <p:spPr>
            <a:xfrm>
              <a:off x="0" y="0"/>
              <a:ext cx="10753725" cy="2542540"/>
            </a:xfrm>
            <a:custGeom>
              <a:avLst/>
              <a:gdLst/>
              <a:ahLst/>
              <a:cxnLst/>
              <a:rect l="l" t="t" r="r" b="b"/>
              <a:pathLst>
                <a:path w="10753725" h="2542540">
                  <a:moveTo>
                    <a:pt x="0" y="201930"/>
                  </a:moveTo>
                  <a:cubicBezTo>
                    <a:pt x="0" y="90170"/>
                    <a:pt x="91567" y="0"/>
                    <a:pt x="204089" y="0"/>
                  </a:cubicBezTo>
                  <a:lnTo>
                    <a:pt x="10549636" y="0"/>
                  </a:lnTo>
                  <a:lnTo>
                    <a:pt x="10549636" y="19050"/>
                  </a:lnTo>
                  <a:lnTo>
                    <a:pt x="10549636" y="0"/>
                  </a:lnTo>
                  <a:cubicBezTo>
                    <a:pt x="10662158" y="0"/>
                    <a:pt x="10753725" y="90170"/>
                    <a:pt x="10753725" y="201930"/>
                  </a:cubicBezTo>
                  <a:lnTo>
                    <a:pt x="10734675" y="201930"/>
                  </a:lnTo>
                  <a:lnTo>
                    <a:pt x="10753725" y="201930"/>
                  </a:lnTo>
                  <a:lnTo>
                    <a:pt x="10753725" y="2340610"/>
                  </a:lnTo>
                  <a:lnTo>
                    <a:pt x="10734675" y="2340610"/>
                  </a:lnTo>
                  <a:lnTo>
                    <a:pt x="10753725" y="2340610"/>
                  </a:lnTo>
                  <a:cubicBezTo>
                    <a:pt x="10753725" y="2452370"/>
                    <a:pt x="10662158" y="2542540"/>
                    <a:pt x="10549636" y="2542540"/>
                  </a:cubicBezTo>
                  <a:lnTo>
                    <a:pt x="10549636" y="2523490"/>
                  </a:lnTo>
                  <a:lnTo>
                    <a:pt x="10549636" y="2542540"/>
                  </a:lnTo>
                  <a:lnTo>
                    <a:pt x="204089" y="2542540"/>
                  </a:lnTo>
                  <a:lnTo>
                    <a:pt x="204089" y="2523490"/>
                  </a:lnTo>
                  <a:lnTo>
                    <a:pt x="204089" y="2542540"/>
                  </a:lnTo>
                  <a:cubicBezTo>
                    <a:pt x="91567" y="2542540"/>
                    <a:pt x="0" y="2452370"/>
                    <a:pt x="0" y="2340610"/>
                  </a:cubicBezTo>
                  <a:lnTo>
                    <a:pt x="0" y="201930"/>
                  </a:lnTo>
                  <a:lnTo>
                    <a:pt x="19050" y="201930"/>
                  </a:lnTo>
                  <a:lnTo>
                    <a:pt x="0" y="201930"/>
                  </a:lnTo>
                  <a:moveTo>
                    <a:pt x="38100" y="201930"/>
                  </a:moveTo>
                  <a:lnTo>
                    <a:pt x="38100" y="2340610"/>
                  </a:lnTo>
                  <a:lnTo>
                    <a:pt x="19050" y="2340610"/>
                  </a:lnTo>
                  <a:lnTo>
                    <a:pt x="38100" y="2340610"/>
                  </a:lnTo>
                  <a:cubicBezTo>
                    <a:pt x="38100" y="2430907"/>
                    <a:pt x="112141" y="2504440"/>
                    <a:pt x="204089" y="2504440"/>
                  </a:cubicBezTo>
                  <a:lnTo>
                    <a:pt x="10549636" y="2504440"/>
                  </a:lnTo>
                  <a:cubicBezTo>
                    <a:pt x="10641457" y="2504440"/>
                    <a:pt x="10715625" y="2430907"/>
                    <a:pt x="10715625" y="2340610"/>
                  </a:cubicBezTo>
                  <a:lnTo>
                    <a:pt x="10715625" y="201930"/>
                  </a:lnTo>
                  <a:cubicBezTo>
                    <a:pt x="10715625" y="111633"/>
                    <a:pt x="10641584" y="38100"/>
                    <a:pt x="10549636" y="38100"/>
                  </a:cubicBezTo>
                  <a:lnTo>
                    <a:pt x="204089" y="38100"/>
                  </a:lnTo>
                  <a:lnTo>
                    <a:pt x="204089" y="19050"/>
                  </a:lnTo>
                  <a:lnTo>
                    <a:pt x="204089" y="38100"/>
                  </a:lnTo>
                  <a:cubicBezTo>
                    <a:pt x="112141" y="38100"/>
                    <a:pt x="38100" y="111633"/>
                    <a:pt x="38100" y="201930"/>
                  </a:cubicBezTo>
                  <a:close/>
                </a:path>
              </a:pathLst>
            </a:custGeom>
            <a:solidFill>
              <a:srgbClr val="3F3F44"/>
            </a:solidFill>
            <a:ln w="12700">
              <a:solidFill>
                <a:srgbClr val="000000"/>
              </a:solidFill>
            </a:ln>
          </p:spPr>
        </p:sp>
      </p:grpSp>
      <p:sp>
        <p:nvSpPr>
          <p:cNvPr id="23" name="Freeform 23" descr="preencoded.png"/>
          <p:cNvSpPr/>
          <p:nvPr/>
        </p:nvSpPr>
        <p:spPr>
          <a:xfrm>
            <a:off x="792509" y="7504357"/>
            <a:ext cx="114300" cy="1878359"/>
          </a:xfrm>
          <a:custGeom>
            <a:avLst/>
            <a:gdLst/>
            <a:ahLst/>
            <a:cxnLst/>
            <a:rect l="l" t="t" r="r" b="b"/>
            <a:pathLst>
              <a:path w="114300" h="1878359">
                <a:moveTo>
                  <a:pt x="0" y="0"/>
                </a:moveTo>
                <a:lnTo>
                  <a:pt x="114300" y="0"/>
                </a:lnTo>
                <a:lnTo>
                  <a:pt x="114300" y="1878359"/>
                </a:lnTo>
                <a:lnTo>
                  <a:pt x="0" y="1878359"/>
                </a:lnTo>
                <a:lnTo>
                  <a:pt x="0" y="0"/>
                </a:lnTo>
                <a:close/>
              </a:path>
            </a:pathLst>
          </a:custGeom>
          <a:blipFill>
            <a:blip r:embed="rId3"/>
            <a:stretch>
              <a:fillRect l="-50" r="-50"/>
            </a:stretch>
          </a:blipFill>
        </p:spPr>
      </p:sp>
      <p:sp>
        <p:nvSpPr>
          <p:cNvPr id="24" name="TextBox 24"/>
          <p:cNvSpPr txBox="1"/>
          <p:nvPr/>
        </p:nvSpPr>
        <p:spPr>
          <a:xfrm>
            <a:off x="1169937" y="7738910"/>
            <a:ext cx="3123457" cy="395135"/>
          </a:xfrm>
          <a:prstGeom prst="rect">
            <a:avLst/>
          </a:prstGeom>
        </p:spPr>
        <p:txBody>
          <a:bodyPr lIns="0" tIns="0" rIns="0" bIns="0" rtlCol="0" anchor="t">
            <a:spAutoFit/>
          </a:bodyPr>
          <a:lstStyle/>
          <a:p>
            <a:pPr algn="l">
              <a:lnSpc>
                <a:spcPts val="2875"/>
              </a:lnSpc>
            </a:pPr>
            <a:r>
              <a:rPr lang="en-US" sz="2249" spc="3">
                <a:solidFill>
                  <a:srgbClr val="E0D6DE"/>
                </a:solidFill>
                <a:latin typeface="ほのかアンティーク丸"/>
                <a:ea typeface="ほのかアンティーク丸"/>
                <a:cs typeface="ほのかアンティーク丸"/>
                <a:sym typeface="ほのかアンティーク丸"/>
              </a:rPr>
              <a:t>Basic Security Model</a:t>
            </a:r>
          </a:p>
        </p:txBody>
      </p:sp>
      <p:sp>
        <p:nvSpPr>
          <p:cNvPr id="25" name="TextBox 25"/>
          <p:cNvSpPr txBox="1"/>
          <p:nvPr/>
        </p:nvSpPr>
        <p:spPr>
          <a:xfrm>
            <a:off x="1169937" y="8282883"/>
            <a:ext cx="7424738" cy="836714"/>
          </a:xfrm>
          <a:prstGeom prst="rect">
            <a:avLst/>
          </a:prstGeom>
        </p:spPr>
        <p:txBody>
          <a:bodyPr lIns="0" tIns="0" rIns="0" bIns="0" rtlCol="0" anchor="t">
            <a:spAutoFit/>
          </a:bodyPr>
          <a:lstStyle/>
          <a:p>
            <a:pPr algn="l">
              <a:lnSpc>
                <a:spcPts val="2937"/>
              </a:lnSpc>
            </a:pPr>
            <a:r>
              <a:rPr lang="en-US" sz="1812" spc="3">
                <a:solidFill>
                  <a:srgbClr val="E0D6DE"/>
                </a:solidFill>
                <a:latin typeface="ほのかアンティーク丸"/>
                <a:ea typeface="ほのかアンティーク丸"/>
                <a:cs typeface="ほのかアンティーク丸"/>
                <a:sym typeface="ほのかアンティーク丸"/>
              </a:rPr>
              <a:t>Authentication is simple, lacking advanced access controls and encryption for sensitive data.</a:t>
            </a:r>
          </a:p>
        </p:txBody>
      </p:sp>
      <p:sp>
        <p:nvSpPr>
          <p:cNvPr id="26" name="TextBox 26"/>
          <p:cNvSpPr txBox="1"/>
          <p:nvPr/>
        </p:nvSpPr>
        <p:spPr>
          <a:xfrm>
            <a:off x="9439723" y="1945634"/>
            <a:ext cx="3881438" cy="458991"/>
          </a:xfrm>
          <a:prstGeom prst="rect">
            <a:avLst/>
          </a:prstGeom>
        </p:spPr>
        <p:txBody>
          <a:bodyPr lIns="0" tIns="0" rIns="0" bIns="0" rtlCol="0" anchor="t">
            <a:spAutoFit/>
          </a:bodyPr>
          <a:lstStyle/>
          <a:p>
            <a:pPr algn="l">
              <a:lnSpc>
                <a:spcPts val="3437"/>
              </a:lnSpc>
            </a:pPr>
            <a:r>
              <a:rPr lang="en-US" sz="2750" spc="4">
                <a:solidFill>
                  <a:srgbClr val="97B8FF"/>
                </a:solidFill>
                <a:latin typeface="ほのかアンティーク丸"/>
                <a:ea typeface="ほのかアンティーク丸"/>
                <a:cs typeface="ほのかアンティーク丸"/>
                <a:sym typeface="ほのかアンティーク丸"/>
              </a:rPr>
              <a:t>Future Enhancements</a:t>
            </a:r>
          </a:p>
        </p:txBody>
      </p:sp>
      <p:sp>
        <p:nvSpPr>
          <p:cNvPr id="27" name="TextBox 27"/>
          <p:cNvSpPr txBox="1"/>
          <p:nvPr/>
        </p:nvSpPr>
        <p:spPr>
          <a:xfrm>
            <a:off x="9439723" y="2553443"/>
            <a:ext cx="8036719" cy="461220"/>
          </a:xfrm>
          <a:prstGeom prst="rect">
            <a:avLst/>
          </a:prstGeom>
        </p:spPr>
        <p:txBody>
          <a:bodyPr lIns="0" tIns="0" rIns="0" bIns="0" rtlCol="0" anchor="t">
            <a:spAutoFit/>
          </a:bodyPr>
          <a:lstStyle/>
          <a:p>
            <a:pPr algn="l">
              <a:lnSpc>
                <a:spcPts val="2937"/>
              </a:lnSpc>
            </a:pPr>
            <a:r>
              <a:rPr lang="en-US" sz="1812" spc="3">
                <a:solidFill>
                  <a:srgbClr val="E0D6DE"/>
                </a:solidFill>
                <a:latin typeface="ほのかアンティーク丸"/>
                <a:ea typeface="ほのかアンティーク丸"/>
                <a:cs typeface="ほのかアンティーク丸"/>
                <a:sym typeface="ほのかアンティーク丸"/>
              </a:rPr>
              <a:t>Planned improvements to evolve the system include:</a:t>
            </a:r>
          </a:p>
        </p:txBody>
      </p:sp>
      <p:grpSp>
        <p:nvGrpSpPr>
          <p:cNvPr id="28" name="Group 28"/>
          <p:cNvGrpSpPr/>
          <p:nvPr/>
        </p:nvGrpSpPr>
        <p:grpSpPr>
          <a:xfrm>
            <a:off x="9425435" y="3264246"/>
            <a:ext cx="8065294" cy="1906934"/>
            <a:chOff x="0" y="0"/>
            <a:chExt cx="10753725" cy="2542578"/>
          </a:xfrm>
        </p:grpSpPr>
        <p:sp>
          <p:nvSpPr>
            <p:cNvPr id="29" name="Freeform 29"/>
            <p:cNvSpPr/>
            <p:nvPr/>
          </p:nvSpPr>
          <p:spPr>
            <a:xfrm>
              <a:off x="19050" y="19050"/>
              <a:ext cx="10715625" cy="2504440"/>
            </a:xfrm>
            <a:custGeom>
              <a:avLst/>
              <a:gdLst/>
              <a:ahLst/>
              <a:cxnLst/>
              <a:rect l="l" t="t" r="r" b="b"/>
              <a:pathLst>
                <a:path w="10715625" h="2504440">
                  <a:moveTo>
                    <a:pt x="0" y="182880"/>
                  </a:moveTo>
                  <a:cubicBezTo>
                    <a:pt x="0" y="81915"/>
                    <a:pt x="82804" y="0"/>
                    <a:pt x="185039" y="0"/>
                  </a:cubicBezTo>
                  <a:lnTo>
                    <a:pt x="10530586" y="0"/>
                  </a:lnTo>
                  <a:cubicBezTo>
                    <a:pt x="10632821" y="0"/>
                    <a:pt x="10715625" y="81915"/>
                    <a:pt x="10715625" y="182880"/>
                  </a:cubicBezTo>
                  <a:lnTo>
                    <a:pt x="10715625" y="2321560"/>
                  </a:lnTo>
                  <a:cubicBezTo>
                    <a:pt x="10715625" y="2422525"/>
                    <a:pt x="10632821" y="2504440"/>
                    <a:pt x="10530586" y="2504440"/>
                  </a:cubicBezTo>
                  <a:lnTo>
                    <a:pt x="185039" y="2504440"/>
                  </a:lnTo>
                  <a:cubicBezTo>
                    <a:pt x="82804" y="2504440"/>
                    <a:pt x="0" y="2422525"/>
                    <a:pt x="0" y="2321560"/>
                  </a:cubicBezTo>
                  <a:close/>
                </a:path>
              </a:pathLst>
            </a:custGeom>
            <a:solidFill>
              <a:srgbClr val="07070C"/>
            </a:solidFill>
            <a:ln w="12700">
              <a:solidFill>
                <a:srgbClr val="000000"/>
              </a:solidFill>
            </a:ln>
          </p:spPr>
        </p:sp>
        <p:sp>
          <p:nvSpPr>
            <p:cNvPr id="30" name="Freeform 30"/>
            <p:cNvSpPr/>
            <p:nvPr/>
          </p:nvSpPr>
          <p:spPr>
            <a:xfrm>
              <a:off x="0" y="0"/>
              <a:ext cx="10753725" cy="2542540"/>
            </a:xfrm>
            <a:custGeom>
              <a:avLst/>
              <a:gdLst/>
              <a:ahLst/>
              <a:cxnLst/>
              <a:rect l="l" t="t" r="r" b="b"/>
              <a:pathLst>
                <a:path w="10753725" h="2542540">
                  <a:moveTo>
                    <a:pt x="0" y="201930"/>
                  </a:moveTo>
                  <a:cubicBezTo>
                    <a:pt x="0" y="90170"/>
                    <a:pt x="91567" y="0"/>
                    <a:pt x="204089" y="0"/>
                  </a:cubicBezTo>
                  <a:lnTo>
                    <a:pt x="10549636" y="0"/>
                  </a:lnTo>
                  <a:lnTo>
                    <a:pt x="10549636" y="19050"/>
                  </a:lnTo>
                  <a:lnTo>
                    <a:pt x="10549636" y="0"/>
                  </a:lnTo>
                  <a:cubicBezTo>
                    <a:pt x="10662158" y="0"/>
                    <a:pt x="10753725" y="90170"/>
                    <a:pt x="10753725" y="201930"/>
                  </a:cubicBezTo>
                  <a:lnTo>
                    <a:pt x="10734675" y="201930"/>
                  </a:lnTo>
                  <a:lnTo>
                    <a:pt x="10753725" y="201930"/>
                  </a:lnTo>
                  <a:lnTo>
                    <a:pt x="10753725" y="2340610"/>
                  </a:lnTo>
                  <a:lnTo>
                    <a:pt x="10734675" y="2340610"/>
                  </a:lnTo>
                  <a:lnTo>
                    <a:pt x="10753725" y="2340610"/>
                  </a:lnTo>
                  <a:cubicBezTo>
                    <a:pt x="10753725" y="2452370"/>
                    <a:pt x="10662158" y="2542540"/>
                    <a:pt x="10549636" y="2542540"/>
                  </a:cubicBezTo>
                  <a:lnTo>
                    <a:pt x="10549636" y="2523490"/>
                  </a:lnTo>
                  <a:lnTo>
                    <a:pt x="10549636" y="2542540"/>
                  </a:lnTo>
                  <a:lnTo>
                    <a:pt x="204089" y="2542540"/>
                  </a:lnTo>
                  <a:lnTo>
                    <a:pt x="204089" y="2523490"/>
                  </a:lnTo>
                  <a:lnTo>
                    <a:pt x="204089" y="2542540"/>
                  </a:lnTo>
                  <a:cubicBezTo>
                    <a:pt x="91567" y="2542540"/>
                    <a:pt x="0" y="2452370"/>
                    <a:pt x="0" y="2340610"/>
                  </a:cubicBezTo>
                  <a:lnTo>
                    <a:pt x="0" y="201930"/>
                  </a:lnTo>
                  <a:lnTo>
                    <a:pt x="19050" y="201930"/>
                  </a:lnTo>
                  <a:lnTo>
                    <a:pt x="0" y="201930"/>
                  </a:lnTo>
                  <a:moveTo>
                    <a:pt x="38100" y="201930"/>
                  </a:moveTo>
                  <a:lnTo>
                    <a:pt x="38100" y="2340610"/>
                  </a:lnTo>
                  <a:lnTo>
                    <a:pt x="19050" y="2340610"/>
                  </a:lnTo>
                  <a:lnTo>
                    <a:pt x="38100" y="2340610"/>
                  </a:lnTo>
                  <a:cubicBezTo>
                    <a:pt x="38100" y="2430907"/>
                    <a:pt x="112141" y="2504440"/>
                    <a:pt x="204089" y="2504440"/>
                  </a:cubicBezTo>
                  <a:lnTo>
                    <a:pt x="10549636" y="2504440"/>
                  </a:lnTo>
                  <a:cubicBezTo>
                    <a:pt x="10641457" y="2504440"/>
                    <a:pt x="10715625" y="2430907"/>
                    <a:pt x="10715625" y="2340610"/>
                  </a:cubicBezTo>
                  <a:lnTo>
                    <a:pt x="10715625" y="201930"/>
                  </a:lnTo>
                  <a:cubicBezTo>
                    <a:pt x="10715625" y="111633"/>
                    <a:pt x="10641584" y="38100"/>
                    <a:pt x="10549636" y="38100"/>
                  </a:cubicBezTo>
                  <a:lnTo>
                    <a:pt x="204089" y="38100"/>
                  </a:lnTo>
                  <a:lnTo>
                    <a:pt x="204089" y="19050"/>
                  </a:lnTo>
                  <a:lnTo>
                    <a:pt x="204089" y="38100"/>
                  </a:lnTo>
                  <a:cubicBezTo>
                    <a:pt x="112141" y="38100"/>
                    <a:pt x="38100" y="111633"/>
                    <a:pt x="38100" y="201930"/>
                  </a:cubicBezTo>
                  <a:close/>
                </a:path>
              </a:pathLst>
            </a:custGeom>
            <a:solidFill>
              <a:srgbClr val="3F3F44"/>
            </a:solidFill>
            <a:ln w="12700">
              <a:solidFill>
                <a:srgbClr val="000000"/>
              </a:solidFill>
            </a:ln>
          </p:spPr>
        </p:sp>
      </p:grpSp>
      <p:sp>
        <p:nvSpPr>
          <p:cNvPr id="31" name="Freeform 31" descr="preencoded.png"/>
          <p:cNvSpPr/>
          <p:nvPr/>
        </p:nvSpPr>
        <p:spPr>
          <a:xfrm>
            <a:off x="9411148" y="3278534"/>
            <a:ext cx="114300" cy="1878359"/>
          </a:xfrm>
          <a:custGeom>
            <a:avLst/>
            <a:gdLst/>
            <a:ahLst/>
            <a:cxnLst/>
            <a:rect l="l" t="t" r="r" b="b"/>
            <a:pathLst>
              <a:path w="114300" h="1878359">
                <a:moveTo>
                  <a:pt x="0" y="0"/>
                </a:moveTo>
                <a:lnTo>
                  <a:pt x="114300" y="0"/>
                </a:lnTo>
                <a:lnTo>
                  <a:pt x="114300" y="1878358"/>
                </a:lnTo>
                <a:lnTo>
                  <a:pt x="0" y="1878358"/>
                </a:lnTo>
                <a:lnTo>
                  <a:pt x="0" y="0"/>
                </a:lnTo>
                <a:close/>
              </a:path>
            </a:pathLst>
          </a:custGeom>
          <a:blipFill>
            <a:blip r:embed="rId3"/>
            <a:stretch>
              <a:fillRect l="-50" r="-50"/>
            </a:stretch>
          </a:blipFill>
        </p:spPr>
      </p:sp>
      <p:sp>
        <p:nvSpPr>
          <p:cNvPr id="32" name="TextBox 32"/>
          <p:cNvSpPr txBox="1"/>
          <p:nvPr/>
        </p:nvSpPr>
        <p:spPr>
          <a:xfrm>
            <a:off x="9788576" y="3513087"/>
            <a:ext cx="4477045" cy="395135"/>
          </a:xfrm>
          <a:prstGeom prst="rect">
            <a:avLst/>
          </a:prstGeom>
        </p:spPr>
        <p:txBody>
          <a:bodyPr lIns="0" tIns="0" rIns="0" bIns="0" rtlCol="0" anchor="t">
            <a:spAutoFit/>
          </a:bodyPr>
          <a:lstStyle/>
          <a:p>
            <a:pPr algn="l">
              <a:lnSpc>
                <a:spcPts val="2875"/>
              </a:lnSpc>
            </a:pPr>
            <a:r>
              <a:rPr lang="en-US" sz="2249" spc="3">
                <a:solidFill>
                  <a:srgbClr val="E0D6DE"/>
                </a:solidFill>
                <a:latin typeface="ほのかアンティーク丸"/>
                <a:ea typeface="ほのかアンティーク丸"/>
                <a:cs typeface="ほのかアンティーク丸"/>
                <a:sym typeface="ほのかアンティーク丸"/>
              </a:rPr>
              <a:t>Graphical User Interface (GUI)</a:t>
            </a:r>
          </a:p>
        </p:txBody>
      </p:sp>
      <p:sp>
        <p:nvSpPr>
          <p:cNvPr id="33" name="TextBox 33"/>
          <p:cNvSpPr txBox="1"/>
          <p:nvPr/>
        </p:nvSpPr>
        <p:spPr>
          <a:xfrm>
            <a:off x="9788576" y="4057059"/>
            <a:ext cx="7424738" cy="836714"/>
          </a:xfrm>
          <a:prstGeom prst="rect">
            <a:avLst/>
          </a:prstGeom>
        </p:spPr>
        <p:txBody>
          <a:bodyPr lIns="0" tIns="0" rIns="0" bIns="0" rtlCol="0" anchor="t">
            <a:spAutoFit/>
          </a:bodyPr>
          <a:lstStyle/>
          <a:p>
            <a:pPr algn="l">
              <a:lnSpc>
                <a:spcPts val="2937"/>
              </a:lnSpc>
            </a:pPr>
            <a:r>
              <a:rPr lang="en-US" sz="1812" spc="3">
                <a:solidFill>
                  <a:srgbClr val="E0D6DE"/>
                </a:solidFill>
                <a:latin typeface="ほのかアンティーク丸"/>
                <a:ea typeface="ほのかアンティーク丸"/>
                <a:cs typeface="ほのかアンティーク丸"/>
                <a:sym typeface="ほのかアンティーク丸"/>
              </a:rPr>
              <a:t>Develop a modern GUI for intuitive interaction and enhanced visual presentation of data.</a:t>
            </a:r>
          </a:p>
        </p:txBody>
      </p:sp>
      <p:grpSp>
        <p:nvGrpSpPr>
          <p:cNvPr id="34" name="Group 34"/>
          <p:cNvGrpSpPr/>
          <p:nvPr/>
        </p:nvGrpSpPr>
        <p:grpSpPr>
          <a:xfrm>
            <a:off x="9425435" y="5377158"/>
            <a:ext cx="8065294" cy="1906934"/>
            <a:chOff x="0" y="0"/>
            <a:chExt cx="10753725" cy="2542578"/>
          </a:xfrm>
        </p:grpSpPr>
        <p:sp>
          <p:nvSpPr>
            <p:cNvPr id="35" name="Freeform 35"/>
            <p:cNvSpPr/>
            <p:nvPr/>
          </p:nvSpPr>
          <p:spPr>
            <a:xfrm>
              <a:off x="19050" y="19050"/>
              <a:ext cx="10715625" cy="2504440"/>
            </a:xfrm>
            <a:custGeom>
              <a:avLst/>
              <a:gdLst/>
              <a:ahLst/>
              <a:cxnLst/>
              <a:rect l="l" t="t" r="r" b="b"/>
              <a:pathLst>
                <a:path w="10715625" h="2504440">
                  <a:moveTo>
                    <a:pt x="0" y="182880"/>
                  </a:moveTo>
                  <a:cubicBezTo>
                    <a:pt x="0" y="81915"/>
                    <a:pt x="82804" y="0"/>
                    <a:pt x="185039" y="0"/>
                  </a:cubicBezTo>
                  <a:lnTo>
                    <a:pt x="10530586" y="0"/>
                  </a:lnTo>
                  <a:cubicBezTo>
                    <a:pt x="10632821" y="0"/>
                    <a:pt x="10715625" y="81915"/>
                    <a:pt x="10715625" y="182880"/>
                  </a:cubicBezTo>
                  <a:lnTo>
                    <a:pt x="10715625" y="2321560"/>
                  </a:lnTo>
                  <a:cubicBezTo>
                    <a:pt x="10715625" y="2422525"/>
                    <a:pt x="10632821" y="2504440"/>
                    <a:pt x="10530586" y="2504440"/>
                  </a:cubicBezTo>
                  <a:lnTo>
                    <a:pt x="185039" y="2504440"/>
                  </a:lnTo>
                  <a:cubicBezTo>
                    <a:pt x="82804" y="2504440"/>
                    <a:pt x="0" y="2422525"/>
                    <a:pt x="0" y="2321560"/>
                  </a:cubicBezTo>
                  <a:close/>
                </a:path>
              </a:pathLst>
            </a:custGeom>
            <a:solidFill>
              <a:srgbClr val="07070C"/>
            </a:solidFill>
            <a:ln w="12700">
              <a:solidFill>
                <a:srgbClr val="000000"/>
              </a:solidFill>
            </a:ln>
          </p:spPr>
        </p:sp>
        <p:sp>
          <p:nvSpPr>
            <p:cNvPr id="36" name="Freeform 36"/>
            <p:cNvSpPr/>
            <p:nvPr/>
          </p:nvSpPr>
          <p:spPr>
            <a:xfrm>
              <a:off x="0" y="0"/>
              <a:ext cx="10753725" cy="2542540"/>
            </a:xfrm>
            <a:custGeom>
              <a:avLst/>
              <a:gdLst/>
              <a:ahLst/>
              <a:cxnLst/>
              <a:rect l="l" t="t" r="r" b="b"/>
              <a:pathLst>
                <a:path w="10753725" h="2542540">
                  <a:moveTo>
                    <a:pt x="0" y="201930"/>
                  </a:moveTo>
                  <a:cubicBezTo>
                    <a:pt x="0" y="90170"/>
                    <a:pt x="91567" y="0"/>
                    <a:pt x="204089" y="0"/>
                  </a:cubicBezTo>
                  <a:lnTo>
                    <a:pt x="10549636" y="0"/>
                  </a:lnTo>
                  <a:lnTo>
                    <a:pt x="10549636" y="19050"/>
                  </a:lnTo>
                  <a:lnTo>
                    <a:pt x="10549636" y="0"/>
                  </a:lnTo>
                  <a:cubicBezTo>
                    <a:pt x="10662158" y="0"/>
                    <a:pt x="10753725" y="90170"/>
                    <a:pt x="10753725" y="201930"/>
                  </a:cubicBezTo>
                  <a:lnTo>
                    <a:pt x="10734675" y="201930"/>
                  </a:lnTo>
                  <a:lnTo>
                    <a:pt x="10753725" y="201930"/>
                  </a:lnTo>
                  <a:lnTo>
                    <a:pt x="10753725" y="2340610"/>
                  </a:lnTo>
                  <a:lnTo>
                    <a:pt x="10734675" y="2340610"/>
                  </a:lnTo>
                  <a:lnTo>
                    <a:pt x="10753725" y="2340610"/>
                  </a:lnTo>
                  <a:cubicBezTo>
                    <a:pt x="10753725" y="2452370"/>
                    <a:pt x="10662158" y="2542540"/>
                    <a:pt x="10549636" y="2542540"/>
                  </a:cubicBezTo>
                  <a:lnTo>
                    <a:pt x="10549636" y="2523490"/>
                  </a:lnTo>
                  <a:lnTo>
                    <a:pt x="10549636" y="2542540"/>
                  </a:lnTo>
                  <a:lnTo>
                    <a:pt x="204089" y="2542540"/>
                  </a:lnTo>
                  <a:lnTo>
                    <a:pt x="204089" y="2523490"/>
                  </a:lnTo>
                  <a:lnTo>
                    <a:pt x="204089" y="2542540"/>
                  </a:lnTo>
                  <a:cubicBezTo>
                    <a:pt x="91567" y="2542540"/>
                    <a:pt x="0" y="2452370"/>
                    <a:pt x="0" y="2340610"/>
                  </a:cubicBezTo>
                  <a:lnTo>
                    <a:pt x="0" y="201930"/>
                  </a:lnTo>
                  <a:lnTo>
                    <a:pt x="19050" y="201930"/>
                  </a:lnTo>
                  <a:lnTo>
                    <a:pt x="0" y="201930"/>
                  </a:lnTo>
                  <a:moveTo>
                    <a:pt x="38100" y="201930"/>
                  </a:moveTo>
                  <a:lnTo>
                    <a:pt x="38100" y="2340610"/>
                  </a:lnTo>
                  <a:lnTo>
                    <a:pt x="19050" y="2340610"/>
                  </a:lnTo>
                  <a:lnTo>
                    <a:pt x="38100" y="2340610"/>
                  </a:lnTo>
                  <a:cubicBezTo>
                    <a:pt x="38100" y="2430907"/>
                    <a:pt x="112141" y="2504440"/>
                    <a:pt x="204089" y="2504440"/>
                  </a:cubicBezTo>
                  <a:lnTo>
                    <a:pt x="10549636" y="2504440"/>
                  </a:lnTo>
                  <a:cubicBezTo>
                    <a:pt x="10641457" y="2504440"/>
                    <a:pt x="10715625" y="2430907"/>
                    <a:pt x="10715625" y="2340610"/>
                  </a:cubicBezTo>
                  <a:lnTo>
                    <a:pt x="10715625" y="201930"/>
                  </a:lnTo>
                  <a:cubicBezTo>
                    <a:pt x="10715625" y="111633"/>
                    <a:pt x="10641584" y="38100"/>
                    <a:pt x="10549636" y="38100"/>
                  </a:cubicBezTo>
                  <a:lnTo>
                    <a:pt x="204089" y="38100"/>
                  </a:lnTo>
                  <a:lnTo>
                    <a:pt x="204089" y="19050"/>
                  </a:lnTo>
                  <a:lnTo>
                    <a:pt x="204089" y="38100"/>
                  </a:lnTo>
                  <a:cubicBezTo>
                    <a:pt x="112141" y="38100"/>
                    <a:pt x="38100" y="111633"/>
                    <a:pt x="38100" y="201930"/>
                  </a:cubicBezTo>
                  <a:close/>
                </a:path>
              </a:pathLst>
            </a:custGeom>
            <a:solidFill>
              <a:srgbClr val="3F3F44"/>
            </a:solidFill>
            <a:ln w="12700">
              <a:solidFill>
                <a:srgbClr val="000000"/>
              </a:solidFill>
            </a:ln>
          </p:spPr>
        </p:sp>
      </p:grpSp>
      <p:sp>
        <p:nvSpPr>
          <p:cNvPr id="37" name="Freeform 37" descr="preencoded.png"/>
          <p:cNvSpPr/>
          <p:nvPr/>
        </p:nvSpPr>
        <p:spPr>
          <a:xfrm>
            <a:off x="9411148" y="5391445"/>
            <a:ext cx="114300" cy="1878359"/>
          </a:xfrm>
          <a:custGeom>
            <a:avLst/>
            <a:gdLst/>
            <a:ahLst/>
            <a:cxnLst/>
            <a:rect l="l" t="t" r="r" b="b"/>
            <a:pathLst>
              <a:path w="114300" h="1878359">
                <a:moveTo>
                  <a:pt x="0" y="0"/>
                </a:moveTo>
                <a:lnTo>
                  <a:pt x="114300" y="0"/>
                </a:lnTo>
                <a:lnTo>
                  <a:pt x="114300" y="1878359"/>
                </a:lnTo>
                <a:lnTo>
                  <a:pt x="0" y="1878359"/>
                </a:lnTo>
                <a:lnTo>
                  <a:pt x="0" y="0"/>
                </a:lnTo>
                <a:close/>
              </a:path>
            </a:pathLst>
          </a:custGeom>
          <a:blipFill>
            <a:blip r:embed="rId3"/>
            <a:stretch>
              <a:fillRect l="-50" r="-50"/>
            </a:stretch>
          </a:blipFill>
        </p:spPr>
      </p:sp>
      <p:sp>
        <p:nvSpPr>
          <p:cNvPr id="38" name="TextBox 38"/>
          <p:cNvSpPr txBox="1"/>
          <p:nvPr/>
        </p:nvSpPr>
        <p:spPr>
          <a:xfrm>
            <a:off x="9788576" y="5625998"/>
            <a:ext cx="3160366" cy="395135"/>
          </a:xfrm>
          <a:prstGeom prst="rect">
            <a:avLst/>
          </a:prstGeom>
        </p:spPr>
        <p:txBody>
          <a:bodyPr lIns="0" tIns="0" rIns="0" bIns="0" rtlCol="0" anchor="t">
            <a:spAutoFit/>
          </a:bodyPr>
          <a:lstStyle/>
          <a:p>
            <a:pPr algn="l">
              <a:lnSpc>
                <a:spcPts val="2875"/>
              </a:lnSpc>
            </a:pPr>
            <a:r>
              <a:rPr lang="en-US" sz="2249" spc="3">
                <a:solidFill>
                  <a:srgbClr val="E0D6DE"/>
                </a:solidFill>
                <a:latin typeface="ほのかアンティーク丸"/>
                <a:ea typeface="ほのかアンティーク丸"/>
                <a:cs typeface="ほのかアンティーク丸"/>
                <a:sym typeface="ほのかアンティーク丸"/>
              </a:rPr>
              <a:t>Database Integration</a:t>
            </a:r>
          </a:p>
        </p:txBody>
      </p:sp>
      <p:sp>
        <p:nvSpPr>
          <p:cNvPr id="39" name="TextBox 39"/>
          <p:cNvSpPr txBox="1"/>
          <p:nvPr/>
        </p:nvSpPr>
        <p:spPr>
          <a:xfrm>
            <a:off x="9788576" y="6169971"/>
            <a:ext cx="7424738" cy="836714"/>
          </a:xfrm>
          <a:prstGeom prst="rect">
            <a:avLst/>
          </a:prstGeom>
        </p:spPr>
        <p:txBody>
          <a:bodyPr lIns="0" tIns="0" rIns="0" bIns="0" rtlCol="0" anchor="t">
            <a:spAutoFit/>
          </a:bodyPr>
          <a:lstStyle/>
          <a:p>
            <a:pPr algn="l">
              <a:lnSpc>
                <a:spcPts val="2937"/>
              </a:lnSpc>
            </a:pPr>
            <a:r>
              <a:rPr lang="en-US" sz="1812" spc="3">
                <a:solidFill>
                  <a:srgbClr val="E0D6DE"/>
                </a:solidFill>
                <a:latin typeface="ほのかアンティーク丸"/>
                <a:ea typeface="ほのかアンティーク丸"/>
                <a:cs typeface="ほのかアンティーク丸"/>
                <a:sym typeface="ほのかアンティーク丸"/>
              </a:rPr>
              <a:t>Migrate to a robust database (e.g., SQL) for improved data management, scalability, and security.</a:t>
            </a:r>
          </a:p>
        </p:txBody>
      </p:sp>
      <p:grpSp>
        <p:nvGrpSpPr>
          <p:cNvPr id="40" name="Group 40"/>
          <p:cNvGrpSpPr/>
          <p:nvPr/>
        </p:nvGrpSpPr>
        <p:grpSpPr>
          <a:xfrm>
            <a:off x="9425435" y="7490069"/>
            <a:ext cx="8065294" cy="1906934"/>
            <a:chOff x="0" y="0"/>
            <a:chExt cx="10753725" cy="2542578"/>
          </a:xfrm>
        </p:grpSpPr>
        <p:sp>
          <p:nvSpPr>
            <p:cNvPr id="41" name="Freeform 41"/>
            <p:cNvSpPr/>
            <p:nvPr/>
          </p:nvSpPr>
          <p:spPr>
            <a:xfrm>
              <a:off x="19050" y="19050"/>
              <a:ext cx="10715625" cy="2504440"/>
            </a:xfrm>
            <a:custGeom>
              <a:avLst/>
              <a:gdLst/>
              <a:ahLst/>
              <a:cxnLst/>
              <a:rect l="l" t="t" r="r" b="b"/>
              <a:pathLst>
                <a:path w="10715625" h="2504440">
                  <a:moveTo>
                    <a:pt x="0" y="182880"/>
                  </a:moveTo>
                  <a:cubicBezTo>
                    <a:pt x="0" y="81915"/>
                    <a:pt x="82804" y="0"/>
                    <a:pt x="185039" y="0"/>
                  </a:cubicBezTo>
                  <a:lnTo>
                    <a:pt x="10530586" y="0"/>
                  </a:lnTo>
                  <a:cubicBezTo>
                    <a:pt x="10632821" y="0"/>
                    <a:pt x="10715625" y="81915"/>
                    <a:pt x="10715625" y="182880"/>
                  </a:cubicBezTo>
                  <a:lnTo>
                    <a:pt x="10715625" y="2321560"/>
                  </a:lnTo>
                  <a:cubicBezTo>
                    <a:pt x="10715625" y="2422525"/>
                    <a:pt x="10632821" y="2504440"/>
                    <a:pt x="10530586" y="2504440"/>
                  </a:cubicBezTo>
                  <a:lnTo>
                    <a:pt x="185039" y="2504440"/>
                  </a:lnTo>
                  <a:cubicBezTo>
                    <a:pt x="82804" y="2504440"/>
                    <a:pt x="0" y="2422525"/>
                    <a:pt x="0" y="2321560"/>
                  </a:cubicBezTo>
                  <a:close/>
                </a:path>
              </a:pathLst>
            </a:custGeom>
            <a:solidFill>
              <a:srgbClr val="07070C"/>
            </a:solidFill>
            <a:ln w="12700">
              <a:solidFill>
                <a:srgbClr val="000000"/>
              </a:solidFill>
            </a:ln>
          </p:spPr>
        </p:sp>
        <p:sp>
          <p:nvSpPr>
            <p:cNvPr id="42" name="Freeform 42"/>
            <p:cNvSpPr/>
            <p:nvPr/>
          </p:nvSpPr>
          <p:spPr>
            <a:xfrm>
              <a:off x="0" y="0"/>
              <a:ext cx="10753725" cy="2542540"/>
            </a:xfrm>
            <a:custGeom>
              <a:avLst/>
              <a:gdLst/>
              <a:ahLst/>
              <a:cxnLst/>
              <a:rect l="l" t="t" r="r" b="b"/>
              <a:pathLst>
                <a:path w="10753725" h="2542540">
                  <a:moveTo>
                    <a:pt x="0" y="201930"/>
                  </a:moveTo>
                  <a:cubicBezTo>
                    <a:pt x="0" y="90170"/>
                    <a:pt x="91567" y="0"/>
                    <a:pt x="204089" y="0"/>
                  </a:cubicBezTo>
                  <a:lnTo>
                    <a:pt x="10549636" y="0"/>
                  </a:lnTo>
                  <a:lnTo>
                    <a:pt x="10549636" y="19050"/>
                  </a:lnTo>
                  <a:lnTo>
                    <a:pt x="10549636" y="0"/>
                  </a:lnTo>
                  <a:cubicBezTo>
                    <a:pt x="10662158" y="0"/>
                    <a:pt x="10753725" y="90170"/>
                    <a:pt x="10753725" y="201930"/>
                  </a:cubicBezTo>
                  <a:lnTo>
                    <a:pt x="10734675" y="201930"/>
                  </a:lnTo>
                  <a:lnTo>
                    <a:pt x="10753725" y="201930"/>
                  </a:lnTo>
                  <a:lnTo>
                    <a:pt x="10753725" y="2340610"/>
                  </a:lnTo>
                  <a:lnTo>
                    <a:pt x="10734675" y="2340610"/>
                  </a:lnTo>
                  <a:lnTo>
                    <a:pt x="10753725" y="2340610"/>
                  </a:lnTo>
                  <a:cubicBezTo>
                    <a:pt x="10753725" y="2452370"/>
                    <a:pt x="10662158" y="2542540"/>
                    <a:pt x="10549636" y="2542540"/>
                  </a:cubicBezTo>
                  <a:lnTo>
                    <a:pt x="10549636" y="2523490"/>
                  </a:lnTo>
                  <a:lnTo>
                    <a:pt x="10549636" y="2542540"/>
                  </a:lnTo>
                  <a:lnTo>
                    <a:pt x="204089" y="2542540"/>
                  </a:lnTo>
                  <a:lnTo>
                    <a:pt x="204089" y="2523490"/>
                  </a:lnTo>
                  <a:lnTo>
                    <a:pt x="204089" y="2542540"/>
                  </a:lnTo>
                  <a:cubicBezTo>
                    <a:pt x="91567" y="2542540"/>
                    <a:pt x="0" y="2452370"/>
                    <a:pt x="0" y="2340610"/>
                  </a:cubicBezTo>
                  <a:lnTo>
                    <a:pt x="0" y="201930"/>
                  </a:lnTo>
                  <a:lnTo>
                    <a:pt x="19050" y="201930"/>
                  </a:lnTo>
                  <a:lnTo>
                    <a:pt x="0" y="201930"/>
                  </a:lnTo>
                  <a:moveTo>
                    <a:pt x="38100" y="201930"/>
                  </a:moveTo>
                  <a:lnTo>
                    <a:pt x="38100" y="2340610"/>
                  </a:lnTo>
                  <a:lnTo>
                    <a:pt x="19050" y="2340610"/>
                  </a:lnTo>
                  <a:lnTo>
                    <a:pt x="38100" y="2340610"/>
                  </a:lnTo>
                  <a:cubicBezTo>
                    <a:pt x="38100" y="2430907"/>
                    <a:pt x="112141" y="2504440"/>
                    <a:pt x="204089" y="2504440"/>
                  </a:cubicBezTo>
                  <a:lnTo>
                    <a:pt x="10549636" y="2504440"/>
                  </a:lnTo>
                  <a:cubicBezTo>
                    <a:pt x="10641457" y="2504440"/>
                    <a:pt x="10715625" y="2430907"/>
                    <a:pt x="10715625" y="2340610"/>
                  </a:cubicBezTo>
                  <a:lnTo>
                    <a:pt x="10715625" y="201930"/>
                  </a:lnTo>
                  <a:cubicBezTo>
                    <a:pt x="10715625" y="111633"/>
                    <a:pt x="10641584" y="38100"/>
                    <a:pt x="10549636" y="38100"/>
                  </a:cubicBezTo>
                  <a:lnTo>
                    <a:pt x="204089" y="38100"/>
                  </a:lnTo>
                  <a:lnTo>
                    <a:pt x="204089" y="19050"/>
                  </a:lnTo>
                  <a:lnTo>
                    <a:pt x="204089" y="38100"/>
                  </a:lnTo>
                  <a:cubicBezTo>
                    <a:pt x="112141" y="38100"/>
                    <a:pt x="38100" y="111633"/>
                    <a:pt x="38100" y="201930"/>
                  </a:cubicBezTo>
                  <a:close/>
                </a:path>
              </a:pathLst>
            </a:custGeom>
            <a:solidFill>
              <a:srgbClr val="3F3F44"/>
            </a:solidFill>
            <a:ln w="12700">
              <a:solidFill>
                <a:srgbClr val="000000"/>
              </a:solidFill>
            </a:ln>
          </p:spPr>
        </p:sp>
      </p:grpSp>
      <p:sp>
        <p:nvSpPr>
          <p:cNvPr id="43" name="Freeform 43" descr="preencoded.png"/>
          <p:cNvSpPr/>
          <p:nvPr/>
        </p:nvSpPr>
        <p:spPr>
          <a:xfrm>
            <a:off x="9411148" y="7504357"/>
            <a:ext cx="114300" cy="1878359"/>
          </a:xfrm>
          <a:custGeom>
            <a:avLst/>
            <a:gdLst/>
            <a:ahLst/>
            <a:cxnLst/>
            <a:rect l="l" t="t" r="r" b="b"/>
            <a:pathLst>
              <a:path w="114300" h="1878359">
                <a:moveTo>
                  <a:pt x="0" y="0"/>
                </a:moveTo>
                <a:lnTo>
                  <a:pt x="114300" y="0"/>
                </a:lnTo>
                <a:lnTo>
                  <a:pt x="114300" y="1878359"/>
                </a:lnTo>
                <a:lnTo>
                  <a:pt x="0" y="1878359"/>
                </a:lnTo>
                <a:lnTo>
                  <a:pt x="0" y="0"/>
                </a:lnTo>
                <a:close/>
              </a:path>
            </a:pathLst>
          </a:custGeom>
          <a:blipFill>
            <a:blip r:embed="rId3"/>
            <a:stretch>
              <a:fillRect l="-50" r="-50"/>
            </a:stretch>
          </a:blipFill>
        </p:spPr>
      </p:sp>
      <p:sp>
        <p:nvSpPr>
          <p:cNvPr id="44" name="TextBox 44"/>
          <p:cNvSpPr txBox="1"/>
          <p:nvPr/>
        </p:nvSpPr>
        <p:spPr>
          <a:xfrm>
            <a:off x="9788576" y="7738910"/>
            <a:ext cx="2932805" cy="395135"/>
          </a:xfrm>
          <a:prstGeom prst="rect">
            <a:avLst/>
          </a:prstGeom>
        </p:spPr>
        <p:txBody>
          <a:bodyPr lIns="0" tIns="0" rIns="0" bIns="0" rtlCol="0" anchor="t">
            <a:spAutoFit/>
          </a:bodyPr>
          <a:lstStyle/>
          <a:p>
            <a:pPr algn="l">
              <a:lnSpc>
                <a:spcPts val="2875"/>
              </a:lnSpc>
            </a:pPr>
            <a:r>
              <a:rPr lang="en-US" sz="2249" spc="3">
                <a:solidFill>
                  <a:srgbClr val="E0D6DE"/>
                </a:solidFill>
                <a:latin typeface="ほのかアンティーク丸"/>
                <a:ea typeface="ほのかアンティーク丸"/>
                <a:cs typeface="ほのかアンティーク丸"/>
                <a:sym typeface="ほのかアンティーク丸"/>
              </a:rPr>
              <a:t>Advanced Features</a:t>
            </a:r>
          </a:p>
        </p:txBody>
      </p:sp>
      <p:sp>
        <p:nvSpPr>
          <p:cNvPr id="45" name="TextBox 45"/>
          <p:cNvSpPr txBox="1"/>
          <p:nvPr/>
        </p:nvSpPr>
        <p:spPr>
          <a:xfrm>
            <a:off x="9788576" y="8282883"/>
            <a:ext cx="7424738" cy="836714"/>
          </a:xfrm>
          <a:prstGeom prst="rect">
            <a:avLst/>
          </a:prstGeom>
        </p:spPr>
        <p:txBody>
          <a:bodyPr lIns="0" tIns="0" rIns="0" bIns="0" rtlCol="0" anchor="t">
            <a:spAutoFit/>
          </a:bodyPr>
          <a:lstStyle/>
          <a:p>
            <a:pPr algn="l">
              <a:lnSpc>
                <a:spcPts val="2937"/>
              </a:lnSpc>
            </a:pPr>
            <a:r>
              <a:rPr lang="en-US" sz="1812" spc="3">
                <a:solidFill>
                  <a:srgbClr val="E0D6DE"/>
                </a:solidFill>
                <a:latin typeface="ほのかアンティーク丸"/>
                <a:ea typeface="ほのかアンティーク丸"/>
                <a:cs typeface="ほのかアンティーク丸"/>
                <a:sym typeface="ほのかアンティーク丸"/>
              </a:rPr>
              <a:t>Implement modules for real-time tracking, comprehensive reporting, and multi-user support with role-based access.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a:ln w="12700">
              <a:solidFill>
                <a:srgbClr val="000000"/>
              </a:solidFill>
            </a:ln>
          </p:spPr>
        </p:sp>
      </p:grpSp>
      <p:sp>
        <p:nvSpPr>
          <p:cNvPr id="5" name="TextBox 5"/>
          <p:cNvSpPr txBox="1"/>
          <p:nvPr/>
        </p:nvSpPr>
        <p:spPr>
          <a:xfrm>
            <a:off x="992238" y="2812552"/>
            <a:ext cx="7088238" cy="924077"/>
          </a:xfrm>
          <a:prstGeom prst="rect">
            <a:avLst/>
          </a:prstGeom>
        </p:spPr>
        <p:txBody>
          <a:bodyPr lIns="0" tIns="0" rIns="0" bIns="0" rtlCol="0" anchor="t">
            <a:spAutoFit/>
          </a:bodyPr>
          <a:lstStyle/>
          <a:p>
            <a:pPr algn="l">
              <a:lnSpc>
                <a:spcPts val="6937"/>
              </a:lnSpc>
            </a:pPr>
            <a:r>
              <a:rPr lang="en-US" sz="5562" spc="9">
                <a:solidFill>
                  <a:srgbClr val="97B8FF"/>
                </a:solidFill>
                <a:latin typeface="ほのかアンティーク丸"/>
                <a:ea typeface="ほのかアンティーク丸"/>
                <a:cs typeface="ほのかアンティーク丸"/>
                <a:sym typeface="ほのかアンティーク丸"/>
              </a:rPr>
              <a:t>Conclusion</a:t>
            </a:r>
          </a:p>
        </p:txBody>
      </p:sp>
      <p:sp>
        <p:nvSpPr>
          <p:cNvPr id="6" name="TextBox 6"/>
          <p:cNvSpPr txBox="1"/>
          <p:nvPr/>
        </p:nvSpPr>
        <p:spPr>
          <a:xfrm>
            <a:off x="992238" y="4066584"/>
            <a:ext cx="16303523" cy="1909762"/>
          </a:xfrm>
          <a:prstGeom prst="rect">
            <a:avLst/>
          </a:prstGeom>
        </p:spPr>
        <p:txBody>
          <a:bodyPr lIns="0" tIns="0" rIns="0" bIns="0" rtlCol="0" anchor="t">
            <a:spAutoFit/>
          </a:bodyPr>
          <a:lstStyle/>
          <a:p>
            <a:pPr marL="329902" lvl="1" indent="-164951" algn="l">
              <a:lnSpc>
                <a:spcPts val="3562"/>
              </a:lnSpc>
              <a:buFont typeface="Arial"/>
              <a:buChar char="•"/>
            </a:pPr>
            <a:r>
              <a:rPr lang="en-US" sz="2187" spc="3">
                <a:solidFill>
                  <a:srgbClr val="E0D6DE"/>
                </a:solidFill>
                <a:latin typeface="ほのかアンティーク丸"/>
                <a:ea typeface="ほのかアンティーク丸"/>
                <a:cs typeface="ほのかアンティーク丸"/>
                <a:sym typeface="ほのかアンティーク丸"/>
              </a:rPr>
              <a:t>The implementation of this Prison Management System marks a significant leap forward in correctional administration. By modernizing operations, we have laid the foundation for vastly improved efficiency and security across all facilities. This system actively reduces manual errors, streamlining processes from inmate intake to release, and empowers staff with better tools for comprehensive inmate management.</a:t>
            </a:r>
          </a:p>
        </p:txBody>
      </p:sp>
      <p:sp>
        <p:nvSpPr>
          <p:cNvPr id="7" name="TextBox 7"/>
          <p:cNvSpPr txBox="1"/>
          <p:nvPr/>
        </p:nvSpPr>
        <p:spPr>
          <a:xfrm>
            <a:off x="992238" y="5980214"/>
            <a:ext cx="16303523" cy="1456134"/>
          </a:xfrm>
          <a:prstGeom prst="rect">
            <a:avLst/>
          </a:prstGeom>
        </p:spPr>
        <p:txBody>
          <a:bodyPr lIns="0" tIns="0" rIns="0" bIns="0" rtlCol="0" anchor="t">
            <a:spAutoFit/>
          </a:bodyPr>
          <a:lstStyle/>
          <a:p>
            <a:pPr marL="329902" lvl="1" indent="-164951" algn="l">
              <a:lnSpc>
                <a:spcPts val="3562"/>
              </a:lnSpc>
              <a:buFont typeface="Arial"/>
              <a:buChar char="•"/>
            </a:pPr>
            <a:r>
              <a:rPr lang="en-US" sz="2187" spc="3">
                <a:solidFill>
                  <a:srgbClr val="E0D6DE"/>
                </a:solidFill>
                <a:latin typeface="ほのかアンティーク丸"/>
                <a:ea typeface="ほのかアンティーク丸"/>
                <a:cs typeface="ほのかアンティーク丸"/>
                <a:sym typeface="ほのかアンティーク丸"/>
              </a:rPr>
              <a:t>Looking ahead, this system is not just an upgrade; it's a strategic investment that will continue to evolve, enhancing public safety and enabling a more effective, humane correctional environment for the future. We are committed to leveraging technology to build safer communities and more transparent administrative practices.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a:ln w="12700">
              <a:solidFill>
                <a:srgbClr val="000000"/>
              </a:solidFill>
            </a:ln>
          </p:spPr>
        </p:sp>
      </p:grpSp>
      <p:sp>
        <p:nvSpPr>
          <p:cNvPr id="5" name="TextBox 5"/>
          <p:cNvSpPr txBox="1"/>
          <p:nvPr/>
        </p:nvSpPr>
        <p:spPr>
          <a:xfrm>
            <a:off x="992238" y="2222602"/>
            <a:ext cx="9733655" cy="924077"/>
          </a:xfrm>
          <a:prstGeom prst="rect">
            <a:avLst/>
          </a:prstGeom>
        </p:spPr>
        <p:txBody>
          <a:bodyPr lIns="0" tIns="0" rIns="0" bIns="0" rtlCol="0" anchor="t">
            <a:spAutoFit/>
          </a:bodyPr>
          <a:lstStyle/>
          <a:p>
            <a:pPr algn="l">
              <a:lnSpc>
                <a:spcPts val="6937"/>
              </a:lnSpc>
            </a:pPr>
            <a:r>
              <a:rPr lang="en-US" sz="5562" spc="9">
                <a:solidFill>
                  <a:srgbClr val="97B8FF"/>
                </a:solidFill>
                <a:latin typeface="ほのかアンティーク丸"/>
                <a:ea typeface="ほのかアンティーク丸"/>
                <a:cs typeface="ほのかアンティーク丸"/>
                <a:sym typeface="ほのかアンティーク丸"/>
              </a:rPr>
              <a:t>Introduction to the System</a:t>
            </a:r>
          </a:p>
        </p:txBody>
      </p:sp>
      <p:sp>
        <p:nvSpPr>
          <p:cNvPr id="6" name="TextBox 6"/>
          <p:cNvSpPr txBox="1"/>
          <p:nvPr/>
        </p:nvSpPr>
        <p:spPr>
          <a:xfrm>
            <a:off x="992238" y="3731714"/>
            <a:ext cx="9505359" cy="1909762"/>
          </a:xfrm>
          <a:prstGeom prst="rect">
            <a:avLst/>
          </a:prstGeom>
        </p:spPr>
        <p:txBody>
          <a:bodyPr lIns="0" tIns="0" rIns="0" bIns="0" rtlCol="0" anchor="t">
            <a:spAutoFit/>
          </a:bodyPr>
          <a:lstStyle/>
          <a:p>
            <a:pPr algn="l">
              <a:lnSpc>
                <a:spcPts val="3562"/>
              </a:lnSpc>
            </a:pPr>
            <a:r>
              <a:rPr lang="en-US" sz="2187" spc="3">
                <a:solidFill>
                  <a:srgbClr val="E0D6DE"/>
                </a:solidFill>
                <a:latin typeface="ほのかアンティーク丸"/>
                <a:ea typeface="ほのかアンティーク丸"/>
                <a:cs typeface="ほのかアンティーク丸"/>
                <a:sym typeface="ほのかアンティーク丸"/>
              </a:rPr>
              <a:t>Our project introduces a robust </a:t>
            </a:r>
            <a:r>
              <a:rPr lang="en-US" sz="2187" spc="3">
                <a:solidFill>
                  <a:srgbClr val="97B8FF"/>
                </a:solidFill>
                <a:latin typeface="ほのかアンティーク丸"/>
                <a:ea typeface="ほのかアンティーク丸"/>
                <a:cs typeface="ほのかアンティーク丸"/>
                <a:sym typeface="ほのかアンティーク丸"/>
              </a:rPr>
              <a:t>console-based C++ application</a:t>
            </a:r>
            <a:r>
              <a:rPr lang="en-US" sz="2187" spc="3">
                <a:solidFill>
                  <a:srgbClr val="E0D6DE"/>
                </a:solidFill>
                <a:latin typeface="ほのかアンティーク丸"/>
                <a:ea typeface="ほのかアンティーク丸"/>
                <a:cs typeface="ほのかアンティーク丸"/>
                <a:sym typeface="ほのかアンティーク丸"/>
              </a:rPr>
              <a:t> designed to revolutionise prison administration. It aims to replace outdated manual processes with a streamlined digital solution, significantly enhancing operational efficiency.</a:t>
            </a:r>
          </a:p>
        </p:txBody>
      </p:sp>
      <p:sp>
        <p:nvSpPr>
          <p:cNvPr id="7" name="TextBox 7"/>
          <p:cNvSpPr txBox="1"/>
          <p:nvPr/>
        </p:nvSpPr>
        <p:spPr>
          <a:xfrm>
            <a:off x="992238" y="5801316"/>
            <a:ext cx="9505359" cy="1456134"/>
          </a:xfrm>
          <a:prstGeom prst="rect">
            <a:avLst/>
          </a:prstGeom>
        </p:spPr>
        <p:txBody>
          <a:bodyPr lIns="0" tIns="0" rIns="0" bIns="0" rtlCol="0" anchor="t">
            <a:spAutoFit/>
          </a:bodyPr>
          <a:lstStyle/>
          <a:p>
            <a:pPr algn="l">
              <a:lnSpc>
                <a:spcPts val="3562"/>
              </a:lnSpc>
            </a:pPr>
            <a:r>
              <a:rPr lang="en-US" sz="2187" spc="3">
                <a:solidFill>
                  <a:srgbClr val="E0D6DE"/>
                </a:solidFill>
                <a:latin typeface="ほのかアンティーク丸"/>
                <a:ea typeface="ほのかアンティーク丸"/>
                <a:cs typeface="ほのかアンティーク丸"/>
                <a:sym typeface="ほのかアンティーク丸"/>
              </a:rPr>
              <a:t>This system provides an </a:t>
            </a:r>
            <a:r>
              <a:rPr lang="en-US" sz="2187" spc="3">
                <a:solidFill>
                  <a:srgbClr val="97B8FF"/>
                </a:solidFill>
                <a:latin typeface="ほのかアンティーク丸"/>
                <a:ea typeface="ほのかアンティーク丸"/>
                <a:cs typeface="ほのかアンティーク丸"/>
                <a:sym typeface="ほのかアンティーク丸"/>
              </a:rPr>
              <a:t>efficient record management system</a:t>
            </a:r>
            <a:r>
              <a:rPr lang="en-US" sz="2187" spc="3">
                <a:solidFill>
                  <a:srgbClr val="E0D6DE"/>
                </a:solidFill>
                <a:latin typeface="ほのかアンティーク丸"/>
                <a:ea typeface="ほのかアンティーク丸"/>
                <a:cs typeface="ほのかアンティーク丸"/>
                <a:sym typeface="ほのかアンティーク丸"/>
              </a:rPr>
              <a:t> for all aspects of prison life, from inmate details to visitor logs, ensuring precision and accessibility.</a:t>
            </a:r>
          </a:p>
        </p:txBody>
      </p:sp>
      <p:sp>
        <p:nvSpPr>
          <p:cNvPr id="8" name="Freeform 8" descr="preencoded.png"/>
          <p:cNvSpPr/>
          <p:nvPr/>
        </p:nvSpPr>
        <p:spPr>
          <a:xfrm>
            <a:off x="11198866" y="3255378"/>
            <a:ext cx="6106268" cy="4451833"/>
          </a:xfrm>
          <a:custGeom>
            <a:avLst/>
            <a:gdLst/>
            <a:ahLst/>
            <a:cxnLst/>
            <a:rect l="l" t="t" r="r" b="b"/>
            <a:pathLst>
              <a:path w="6106268" h="4451833">
                <a:moveTo>
                  <a:pt x="0" y="0"/>
                </a:moveTo>
                <a:lnTo>
                  <a:pt x="6106268" y="0"/>
                </a:lnTo>
                <a:lnTo>
                  <a:pt x="6106268" y="4451833"/>
                </a:lnTo>
                <a:lnTo>
                  <a:pt x="0" y="4451833"/>
                </a:lnTo>
                <a:lnTo>
                  <a:pt x="0" y="0"/>
                </a:lnTo>
                <a:close/>
              </a:path>
            </a:pathLst>
          </a:custGeom>
          <a:blipFill>
            <a:blip r:embed="rId3"/>
            <a:stretch>
              <a:fillRect l="-8270" r="-8270"/>
            </a:stretch>
          </a:blipFill>
        </p:spPr>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a:ln w="12700">
              <a:solidFill>
                <a:srgbClr val="000000"/>
              </a:solidFill>
            </a:ln>
          </p:spPr>
        </p:sp>
      </p:grpSp>
      <p:sp>
        <p:nvSpPr>
          <p:cNvPr id="5" name="TextBox 5"/>
          <p:cNvSpPr txBox="1"/>
          <p:nvPr/>
        </p:nvSpPr>
        <p:spPr>
          <a:xfrm>
            <a:off x="992238" y="1460449"/>
            <a:ext cx="11206315" cy="924077"/>
          </a:xfrm>
          <a:prstGeom prst="rect">
            <a:avLst/>
          </a:prstGeom>
        </p:spPr>
        <p:txBody>
          <a:bodyPr lIns="0" tIns="0" rIns="0" bIns="0" rtlCol="0" anchor="t">
            <a:spAutoFit/>
          </a:bodyPr>
          <a:lstStyle/>
          <a:p>
            <a:pPr algn="l">
              <a:lnSpc>
                <a:spcPts val="6937"/>
              </a:lnSpc>
            </a:pPr>
            <a:r>
              <a:rPr lang="en-US" sz="5562" spc="9">
                <a:solidFill>
                  <a:srgbClr val="97B8FF"/>
                </a:solidFill>
                <a:latin typeface="ほのかアンティーク丸"/>
                <a:ea typeface="ほのかアンティーク丸"/>
                <a:cs typeface="ほのかアンティーク丸"/>
                <a:sym typeface="ほのかアンティーク丸"/>
              </a:rPr>
              <a:t>Addressing Critical Challenges</a:t>
            </a:r>
          </a:p>
        </p:txBody>
      </p:sp>
      <p:sp>
        <p:nvSpPr>
          <p:cNvPr id="6" name="TextBox 6"/>
          <p:cNvSpPr txBox="1"/>
          <p:nvPr/>
        </p:nvSpPr>
        <p:spPr>
          <a:xfrm>
            <a:off x="992238" y="2856309"/>
            <a:ext cx="16303523" cy="548878"/>
          </a:xfrm>
          <a:prstGeom prst="rect">
            <a:avLst/>
          </a:prstGeom>
        </p:spPr>
        <p:txBody>
          <a:bodyPr lIns="0" tIns="0" rIns="0" bIns="0" rtlCol="0" anchor="t">
            <a:spAutoFit/>
          </a:bodyPr>
          <a:lstStyle/>
          <a:p>
            <a:pPr algn="l">
              <a:lnSpc>
                <a:spcPts val="3562"/>
              </a:lnSpc>
            </a:pPr>
            <a:r>
              <a:rPr lang="en-US" sz="2187" spc="3">
                <a:solidFill>
                  <a:srgbClr val="E0D6DE"/>
                </a:solidFill>
                <a:latin typeface="ほのかアンティーク丸"/>
                <a:ea typeface="ほのかアンティーク丸"/>
                <a:cs typeface="ほのかアンティーク丸"/>
                <a:sym typeface="ほのかアンティーク丸"/>
              </a:rPr>
              <a:t>Current manual systems present several significant hurdles that our digital solution is designed to overcome.</a:t>
            </a:r>
          </a:p>
        </p:txBody>
      </p:sp>
      <p:grpSp>
        <p:nvGrpSpPr>
          <p:cNvPr id="7" name="Group 7"/>
          <p:cNvGrpSpPr/>
          <p:nvPr/>
        </p:nvGrpSpPr>
        <p:grpSpPr>
          <a:xfrm>
            <a:off x="973188" y="3705073"/>
            <a:ext cx="8048034" cy="2201618"/>
            <a:chOff x="0" y="0"/>
            <a:chExt cx="10730713" cy="2935491"/>
          </a:xfrm>
        </p:grpSpPr>
        <p:sp>
          <p:nvSpPr>
            <p:cNvPr id="8" name="Freeform 8"/>
            <p:cNvSpPr/>
            <p:nvPr/>
          </p:nvSpPr>
          <p:spPr>
            <a:xfrm>
              <a:off x="25400" y="25400"/>
              <a:ext cx="10679938" cy="2884678"/>
            </a:xfrm>
            <a:custGeom>
              <a:avLst/>
              <a:gdLst/>
              <a:ahLst/>
              <a:cxnLst/>
              <a:rect l="l" t="t" r="r" b="b"/>
              <a:pathLst>
                <a:path w="10679938" h="2884678">
                  <a:moveTo>
                    <a:pt x="0" y="243840"/>
                  </a:moveTo>
                  <a:cubicBezTo>
                    <a:pt x="0" y="109220"/>
                    <a:pt x="110617" y="0"/>
                    <a:pt x="247015" y="0"/>
                  </a:cubicBezTo>
                  <a:lnTo>
                    <a:pt x="10432923" y="0"/>
                  </a:lnTo>
                  <a:cubicBezTo>
                    <a:pt x="10569321" y="0"/>
                    <a:pt x="10679938" y="109220"/>
                    <a:pt x="10679938" y="243840"/>
                  </a:cubicBezTo>
                  <a:lnTo>
                    <a:pt x="10679938" y="2640838"/>
                  </a:lnTo>
                  <a:cubicBezTo>
                    <a:pt x="10679938" y="2775458"/>
                    <a:pt x="10569321" y="2884678"/>
                    <a:pt x="10432923" y="2884678"/>
                  </a:cubicBezTo>
                  <a:lnTo>
                    <a:pt x="247015" y="2884678"/>
                  </a:lnTo>
                  <a:cubicBezTo>
                    <a:pt x="110617" y="2884678"/>
                    <a:pt x="0" y="2775458"/>
                    <a:pt x="0" y="2640838"/>
                  </a:cubicBezTo>
                  <a:close/>
                </a:path>
              </a:pathLst>
            </a:custGeom>
            <a:solidFill>
              <a:srgbClr val="07070C"/>
            </a:solidFill>
            <a:ln w="12700">
              <a:solidFill>
                <a:srgbClr val="000000"/>
              </a:solidFill>
            </a:ln>
          </p:spPr>
        </p:sp>
        <p:sp>
          <p:nvSpPr>
            <p:cNvPr id="9" name="Freeform 9"/>
            <p:cNvSpPr/>
            <p:nvPr/>
          </p:nvSpPr>
          <p:spPr>
            <a:xfrm>
              <a:off x="0" y="0"/>
              <a:ext cx="10730738" cy="2935478"/>
            </a:xfrm>
            <a:custGeom>
              <a:avLst/>
              <a:gdLst/>
              <a:ahLst/>
              <a:cxnLst/>
              <a:rect l="l" t="t" r="r" b="b"/>
              <a:pathLst>
                <a:path w="10730738" h="2935478">
                  <a:moveTo>
                    <a:pt x="0" y="269240"/>
                  </a:moveTo>
                  <a:cubicBezTo>
                    <a:pt x="0" y="120269"/>
                    <a:pt x="122301" y="0"/>
                    <a:pt x="272415" y="0"/>
                  </a:cubicBezTo>
                  <a:lnTo>
                    <a:pt x="10458323" y="0"/>
                  </a:lnTo>
                  <a:lnTo>
                    <a:pt x="10458323" y="25400"/>
                  </a:lnTo>
                  <a:lnTo>
                    <a:pt x="10458323" y="0"/>
                  </a:lnTo>
                  <a:cubicBezTo>
                    <a:pt x="10608437" y="0"/>
                    <a:pt x="10730738" y="120269"/>
                    <a:pt x="10730738" y="269240"/>
                  </a:cubicBezTo>
                  <a:lnTo>
                    <a:pt x="10705338" y="269240"/>
                  </a:lnTo>
                  <a:lnTo>
                    <a:pt x="10730738" y="269240"/>
                  </a:lnTo>
                  <a:lnTo>
                    <a:pt x="10730738" y="2666238"/>
                  </a:lnTo>
                  <a:lnTo>
                    <a:pt x="10705338" y="2666238"/>
                  </a:lnTo>
                  <a:lnTo>
                    <a:pt x="10730738" y="2666238"/>
                  </a:lnTo>
                  <a:cubicBezTo>
                    <a:pt x="10730738" y="2815209"/>
                    <a:pt x="10608437" y="2935478"/>
                    <a:pt x="10458323" y="2935478"/>
                  </a:cubicBezTo>
                  <a:lnTo>
                    <a:pt x="10458323" y="2910078"/>
                  </a:lnTo>
                  <a:lnTo>
                    <a:pt x="10458323" y="2935478"/>
                  </a:lnTo>
                  <a:lnTo>
                    <a:pt x="272415" y="2935478"/>
                  </a:lnTo>
                  <a:lnTo>
                    <a:pt x="272415" y="2910078"/>
                  </a:lnTo>
                  <a:lnTo>
                    <a:pt x="272415" y="2935478"/>
                  </a:lnTo>
                  <a:cubicBezTo>
                    <a:pt x="122301" y="2935478"/>
                    <a:pt x="0" y="2815209"/>
                    <a:pt x="0" y="2666238"/>
                  </a:cubicBezTo>
                  <a:lnTo>
                    <a:pt x="0" y="269240"/>
                  </a:lnTo>
                  <a:lnTo>
                    <a:pt x="25400" y="269240"/>
                  </a:lnTo>
                  <a:lnTo>
                    <a:pt x="0" y="269240"/>
                  </a:lnTo>
                  <a:moveTo>
                    <a:pt x="50800" y="269240"/>
                  </a:moveTo>
                  <a:lnTo>
                    <a:pt x="50800" y="2666238"/>
                  </a:lnTo>
                  <a:lnTo>
                    <a:pt x="25400" y="2666238"/>
                  </a:lnTo>
                  <a:lnTo>
                    <a:pt x="50800" y="2666238"/>
                  </a:lnTo>
                  <a:cubicBezTo>
                    <a:pt x="50800" y="2786634"/>
                    <a:pt x="149733" y="2884678"/>
                    <a:pt x="272415" y="2884678"/>
                  </a:cubicBezTo>
                  <a:lnTo>
                    <a:pt x="10458323" y="2884678"/>
                  </a:lnTo>
                  <a:cubicBezTo>
                    <a:pt x="10581005" y="2884678"/>
                    <a:pt x="10679938" y="2786634"/>
                    <a:pt x="10679938" y="2666238"/>
                  </a:cubicBezTo>
                  <a:lnTo>
                    <a:pt x="10679938" y="269240"/>
                  </a:lnTo>
                  <a:cubicBezTo>
                    <a:pt x="10679938" y="148844"/>
                    <a:pt x="10581005" y="50800"/>
                    <a:pt x="10458323" y="50800"/>
                  </a:cubicBezTo>
                  <a:lnTo>
                    <a:pt x="272415" y="50800"/>
                  </a:lnTo>
                  <a:lnTo>
                    <a:pt x="272415" y="25400"/>
                  </a:lnTo>
                  <a:lnTo>
                    <a:pt x="272415" y="50800"/>
                  </a:lnTo>
                  <a:cubicBezTo>
                    <a:pt x="149733" y="50800"/>
                    <a:pt x="50800" y="148844"/>
                    <a:pt x="50800" y="269240"/>
                  </a:cubicBezTo>
                  <a:close/>
                </a:path>
              </a:pathLst>
            </a:custGeom>
            <a:solidFill>
              <a:srgbClr val="3F3F44"/>
            </a:solidFill>
            <a:ln w="12700">
              <a:solidFill>
                <a:srgbClr val="000000"/>
              </a:solidFill>
            </a:ln>
          </p:spPr>
        </p:sp>
      </p:grpSp>
      <p:sp>
        <p:nvSpPr>
          <p:cNvPr id="10" name="Freeform 10" descr="preencoded.png"/>
          <p:cNvSpPr/>
          <p:nvPr/>
        </p:nvSpPr>
        <p:spPr>
          <a:xfrm>
            <a:off x="954138" y="3724123"/>
            <a:ext cx="152400" cy="2163518"/>
          </a:xfrm>
          <a:custGeom>
            <a:avLst/>
            <a:gdLst/>
            <a:ahLst/>
            <a:cxnLst/>
            <a:rect l="l" t="t" r="r" b="b"/>
            <a:pathLst>
              <a:path w="152400" h="2163518">
                <a:moveTo>
                  <a:pt x="0" y="0"/>
                </a:moveTo>
                <a:lnTo>
                  <a:pt x="152400" y="0"/>
                </a:lnTo>
                <a:lnTo>
                  <a:pt x="152400" y="2163518"/>
                </a:lnTo>
                <a:lnTo>
                  <a:pt x="0" y="2163518"/>
                </a:lnTo>
                <a:lnTo>
                  <a:pt x="0" y="0"/>
                </a:lnTo>
                <a:close/>
              </a:path>
            </a:pathLst>
          </a:custGeom>
          <a:blipFill>
            <a:blip r:embed="rId3"/>
            <a:stretch>
              <a:fillRect l="-31" r="-31"/>
            </a:stretch>
          </a:blipFill>
        </p:spPr>
      </p:sp>
      <p:sp>
        <p:nvSpPr>
          <p:cNvPr id="11" name="TextBox 11"/>
          <p:cNvSpPr txBox="1"/>
          <p:nvPr/>
        </p:nvSpPr>
        <p:spPr>
          <a:xfrm>
            <a:off x="1428159" y="4026694"/>
            <a:ext cx="4815926" cy="461962"/>
          </a:xfrm>
          <a:prstGeom prst="rect">
            <a:avLst/>
          </a:prstGeom>
        </p:spPr>
        <p:txBody>
          <a:bodyPr lIns="0" tIns="0" rIns="0" bIns="0" rtlCol="0" anchor="t">
            <a:spAutoFit/>
          </a:bodyPr>
          <a:lstStyle/>
          <a:p>
            <a:pPr algn="l">
              <a:lnSpc>
                <a:spcPts val="3437"/>
              </a:lnSpc>
            </a:pPr>
            <a:r>
              <a:rPr lang="en-US" sz="2750" spc="4">
                <a:solidFill>
                  <a:srgbClr val="E0D6DE"/>
                </a:solidFill>
                <a:latin typeface="ほのかアンティーク丸"/>
                <a:ea typeface="ほのかアンティーク丸"/>
                <a:cs typeface="ほのかアンティーク丸"/>
                <a:sym typeface="ほのかアンティーク丸"/>
              </a:rPr>
              <a:t>Inefficient Manual Records</a:t>
            </a:r>
          </a:p>
        </p:txBody>
      </p:sp>
      <p:sp>
        <p:nvSpPr>
          <p:cNvPr id="12" name="TextBox 12"/>
          <p:cNvSpPr txBox="1"/>
          <p:nvPr/>
        </p:nvSpPr>
        <p:spPr>
          <a:xfrm>
            <a:off x="1428159" y="4563513"/>
            <a:ext cx="7252392" cy="1002506"/>
          </a:xfrm>
          <a:prstGeom prst="rect">
            <a:avLst/>
          </a:prstGeom>
        </p:spPr>
        <p:txBody>
          <a:bodyPr lIns="0" tIns="0" rIns="0" bIns="0" rtlCol="0" anchor="t">
            <a:spAutoFit/>
          </a:bodyPr>
          <a:lstStyle/>
          <a:p>
            <a:pPr algn="l">
              <a:lnSpc>
                <a:spcPts val="3562"/>
              </a:lnSpc>
            </a:pPr>
            <a:r>
              <a:rPr lang="en-US" sz="2187" spc="3">
                <a:solidFill>
                  <a:srgbClr val="E0D6DE"/>
                </a:solidFill>
                <a:latin typeface="ほのかアンティーク丸"/>
                <a:ea typeface="ほのかアンティーク丸"/>
                <a:cs typeface="ほのかアンティーク丸"/>
                <a:sym typeface="ほのかアンティーク丸"/>
              </a:rPr>
              <a:t>Reliance on paper-based records leads to bottlenecks, data loss, and delays in critical operations.</a:t>
            </a:r>
          </a:p>
        </p:txBody>
      </p:sp>
      <p:grpSp>
        <p:nvGrpSpPr>
          <p:cNvPr id="13" name="Group 13"/>
          <p:cNvGrpSpPr/>
          <p:nvPr/>
        </p:nvGrpSpPr>
        <p:grpSpPr>
          <a:xfrm>
            <a:off x="9266634" y="3705073"/>
            <a:ext cx="8048177" cy="2201618"/>
            <a:chOff x="0" y="0"/>
            <a:chExt cx="10730903" cy="2935491"/>
          </a:xfrm>
        </p:grpSpPr>
        <p:sp>
          <p:nvSpPr>
            <p:cNvPr id="14" name="Freeform 14"/>
            <p:cNvSpPr/>
            <p:nvPr/>
          </p:nvSpPr>
          <p:spPr>
            <a:xfrm>
              <a:off x="25400" y="25400"/>
              <a:ext cx="10680192" cy="2884678"/>
            </a:xfrm>
            <a:custGeom>
              <a:avLst/>
              <a:gdLst/>
              <a:ahLst/>
              <a:cxnLst/>
              <a:rect l="l" t="t" r="r" b="b"/>
              <a:pathLst>
                <a:path w="10680192" h="2884678">
                  <a:moveTo>
                    <a:pt x="0" y="243840"/>
                  </a:moveTo>
                  <a:cubicBezTo>
                    <a:pt x="0" y="109220"/>
                    <a:pt x="110617" y="0"/>
                    <a:pt x="247015" y="0"/>
                  </a:cubicBezTo>
                  <a:lnTo>
                    <a:pt x="10433177" y="0"/>
                  </a:lnTo>
                  <a:cubicBezTo>
                    <a:pt x="10569575" y="0"/>
                    <a:pt x="10680192" y="109220"/>
                    <a:pt x="10680192" y="243840"/>
                  </a:cubicBezTo>
                  <a:lnTo>
                    <a:pt x="10680192" y="2640838"/>
                  </a:lnTo>
                  <a:cubicBezTo>
                    <a:pt x="10680192" y="2775458"/>
                    <a:pt x="10569575" y="2884678"/>
                    <a:pt x="10433177" y="2884678"/>
                  </a:cubicBezTo>
                  <a:lnTo>
                    <a:pt x="247015" y="2884678"/>
                  </a:lnTo>
                  <a:cubicBezTo>
                    <a:pt x="110617" y="2884678"/>
                    <a:pt x="0" y="2775458"/>
                    <a:pt x="0" y="2640838"/>
                  </a:cubicBezTo>
                  <a:close/>
                </a:path>
              </a:pathLst>
            </a:custGeom>
            <a:solidFill>
              <a:srgbClr val="07070C"/>
            </a:solidFill>
            <a:ln w="12700">
              <a:solidFill>
                <a:srgbClr val="000000"/>
              </a:solidFill>
            </a:ln>
          </p:spPr>
        </p:sp>
        <p:sp>
          <p:nvSpPr>
            <p:cNvPr id="15" name="Freeform 15"/>
            <p:cNvSpPr/>
            <p:nvPr/>
          </p:nvSpPr>
          <p:spPr>
            <a:xfrm>
              <a:off x="0" y="0"/>
              <a:ext cx="10730992" cy="2935478"/>
            </a:xfrm>
            <a:custGeom>
              <a:avLst/>
              <a:gdLst/>
              <a:ahLst/>
              <a:cxnLst/>
              <a:rect l="l" t="t" r="r" b="b"/>
              <a:pathLst>
                <a:path w="10730992" h="2935478">
                  <a:moveTo>
                    <a:pt x="0" y="269240"/>
                  </a:moveTo>
                  <a:cubicBezTo>
                    <a:pt x="0" y="120269"/>
                    <a:pt x="122301" y="0"/>
                    <a:pt x="272415" y="0"/>
                  </a:cubicBezTo>
                  <a:lnTo>
                    <a:pt x="10458577" y="0"/>
                  </a:lnTo>
                  <a:lnTo>
                    <a:pt x="10458577" y="25400"/>
                  </a:lnTo>
                  <a:lnTo>
                    <a:pt x="10458577" y="0"/>
                  </a:lnTo>
                  <a:cubicBezTo>
                    <a:pt x="10608691" y="0"/>
                    <a:pt x="10730992" y="120269"/>
                    <a:pt x="10730992" y="269240"/>
                  </a:cubicBezTo>
                  <a:lnTo>
                    <a:pt x="10705592" y="269240"/>
                  </a:lnTo>
                  <a:lnTo>
                    <a:pt x="10730992" y="269240"/>
                  </a:lnTo>
                  <a:lnTo>
                    <a:pt x="10730992" y="2666238"/>
                  </a:lnTo>
                  <a:lnTo>
                    <a:pt x="10705592" y="2666238"/>
                  </a:lnTo>
                  <a:lnTo>
                    <a:pt x="10730992" y="2666238"/>
                  </a:lnTo>
                  <a:cubicBezTo>
                    <a:pt x="10730992" y="2815209"/>
                    <a:pt x="10608691" y="2935478"/>
                    <a:pt x="10458577" y="2935478"/>
                  </a:cubicBezTo>
                  <a:lnTo>
                    <a:pt x="10458577" y="2910078"/>
                  </a:lnTo>
                  <a:lnTo>
                    <a:pt x="10458577" y="2935478"/>
                  </a:lnTo>
                  <a:lnTo>
                    <a:pt x="272415" y="2935478"/>
                  </a:lnTo>
                  <a:lnTo>
                    <a:pt x="272415" y="2910078"/>
                  </a:lnTo>
                  <a:lnTo>
                    <a:pt x="272415" y="2935478"/>
                  </a:lnTo>
                  <a:cubicBezTo>
                    <a:pt x="122301" y="2935478"/>
                    <a:pt x="0" y="2815209"/>
                    <a:pt x="0" y="2666238"/>
                  </a:cubicBezTo>
                  <a:lnTo>
                    <a:pt x="0" y="269240"/>
                  </a:lnTo>
                  <a:lnTo>
                    <a:pt x="25400" y="269240"/>
                  </a:lnTo>
                  <a:lnTo>
                    <a:pt x="0" y="269240"/>
                  </a:lnTo>
                  <a:moveTo>
                    <a:pt x="50800" y="269240"/>
                  </a:moveTo>
                  <a:lnTo>
                    <a:pt x="50800" y="2666238"/>
                  </a:lnTo>
                  <a:lnTo>
                    <a:pt x="25400" y="2666238"/>
                  </a:lnTo>
                  <a:lnTo>
                    <a:pt x="50800" y="2666238"/>
                  </a:lnTo>
                  <a:cubicBezTo>
                    <a:pt x="50800" y="2786634"/>
                    <a:pt x="149733" y="2884678"/>
                    <a:pt x="272415" y="2884678"/>
                  </a:cubicBezTo>
                  <a:lnTo>
                    <a:pt x="10458577" y="2884678"/>
                  </a:lnTo>
                  <a:cubicBezTo>
                    <a:pt x="10581259" y="2884678"/>
                    <a:pt x="10680192" y="2786634"/>
                    <a:pt x="10680192" y="2666238"/>
                  </a:cubicBezTo>
                  <a:lnTo>
                    <a:pt x="10680192" y="269240"/>
                  </a:lnTo>
                  <a:cubicBezTo>
                    <a:pt x="10680192" y="148844"/>
                    <a:pt x="10581259" y="50800"/>
                    <a:pt x="10458577" y="50800"/>
                  </a:cubicBezTo>
                  <a:lnTo>
                    <a:pt x="272415" y="50800"/>
                  </a:lnTo>
                  <a:lnTo>
                    <a:pt x="272415" y="25400"/>
                  </a:lnTo>
                  <a:lnTo>
                    <a:pt x="272415" y="50800"/>
                  </a:lnTo>
                  <a:cubicBezTo>
                    <a:pt x="149733" y="50800"/>
                    <a:pt x="50800" y="148844"/>
                    <a:pt x="50800" y="269240"/>
                  </a:cubicBezTo>
                  <a:close/>
                </a:path>
              </a:pathLst>
            </a:custGeom>
            <a:solidFill>
              <a:srgbClr val="3F3F44"/>
            </a:solidFill>
            <a:ln w="12700">
              <a:solidFill>
                <a:srgbClr val="000000"/>
              </a:solidFill>
            </a:ln>
          </p:spPr>
        </p:sp>
      </p:grpSp>
      <p:sp>
        <p:nvSpPr>
          <p:cNvPr id="16" name="Freeform 16" descr="preencoded.png"/>
          <p:cNvSpPr/>
          <p:nvPr/>
        </p:nvSpPr>
        <p:spPr>
          <a:xfrm>
            <a:off x="9247584" y="3724123"/>
            <a:ext cx="152400" cy="2163518"/>
          </a:xfrm>
          <a:custGeom>
            <a:avLst/>
            <a:gdLst/>
            <a:ahLst/>
            <a:cxnLst/>
            <a:rect l="l" t="t" r="r" b="b"/>
            <a:pathLst>
              <a:path w="152400" h="2163518">
                <a:moveTo>
                  <a:pt x="0" y="0"/>
                </a:moveTo>
                <a:lnTo>
                  <a:pt x="152400" y="0"/>
                </a:lnTo>
                <a:lnTo>
                  <a:pt x="152400" y="2163518"/>
                </a:lnTo>
                <a:lnTo>
                  <a:pt x="0" y="2163518"/>
                </a:lnTo>
                <a:lnTo>
                  <a:pt x="0" y="0"/>
                </a:lnTo>
                <a:close/>
              </a:path>
            </a:pathLst>
          </a:custGeom>
          <a:blipFill>
            <a:blip r:embed="rId3"/>
            <a:stretch>
              <a:fillRect l="-31" r="-31"/>
            </a:stretch>
          </a:blipFill>
        </p:spPr>
      </p:sp>
      <p:sp>
        <p:nvSpPr>
          <p:cNvPr id="17" name="TextBox 17"/>
          <p:cNvSpPr txBox="1"/>
          <p:nvPr/>
        </p:nvSpPr>
        <p:spPr>
          <a:xfrm>
            <a:off x="9721606" y="4026694"/>
            <a:ext cx="4060031" cy="461962"/>
          </a:xfrm>
          <a:prstGeom prst="rect">
            <a:avLst/>
          </a:prstGeom>
        </p:spPr>
        <p:txBody>
          <a:bodyPr lIns="0" tIns="0" rIns="0" bIns="0" rtlCol="0" anchor="t">
            <a:spAutoFit/>
          </a:bodyPr>
          <a:lstStyle/>
          <a:p>
            <a:pPr algn="l">
              <a:lnSpc>
                <a:spcPts val="3437"/>
              </a:lnSpc>
            </a:pPr>
            <a:r>
              <a:rPr lang="en-US" sz="2750" spc="4">
                <a:solidFill>
                  <a:srgbClr val="E0D6DE"/>
                </a:solidFill>
                <a:latin typeface="ほのかアンティーク丸"/>
                <a:ea typeface="ほのかアンティーク丸"/>
                <a:cs typeface="ほのかアンティーク丸"/>
                <a:sym typeface="ほのかアンティーク丸"/>
              </a:rPr>
              <a:t>Difficult Data Retrieval</a:t>
            </a:r>
          </a:p>
        </p:txBody>
      </p:sp>
      <p:sp>
        <p:nvSpPr>
          <p:cNvPr id="18" name="TextBox 18"/>
          <p:cNvSpPr txBox="1"/>
          <p:nvPr/>
        </p:nvSpPr>
        <p:spPr>
          <a:xfrm>
            <a:off x="9721606" y="4563513"/>
            <a:ext cx="7252545" cy="1002506"/>
          </a:xfrm>
          <a:prstGeom prst="rect">
            <a:avLst/>
          </a:prstGeom>
        </p:spPr>
        <p:txBody>
          <a:bodyPr lIns="0" tIns="0" rIns="0" bIns="0" rtlCol="0" anchor="t">
            <a:spAutoFit/>
          </a:bodyPr>
          <a:lstStyle/>
          <a:p>
            <a:pPr algn="l">
              <a:lnSpc>
                <a:spcPts val="3562"/>
              </a:lnSpc>
            </a:pPr>
            <a:r>
              <a:rPr lang="en-US" sz="2187" spc="3">
                <a:solidFill>
                  <a:srgbClr val="E0D6DE"/>
                </a:solidFill>
                <a:latin typeface="ほのかアンティーク丸"/>
                <a:ea typeface="ほのかアンティーク丸"/>
                <a:cs typeface="ほのかアンティーク丸"/>
                <a:sym typeface="ほのかアンティーク丸"/>
              </a:rPr>
              <a:t>Locating specific information within vast physical archives is time-consuming and prone to errors.</a:t>
            </a:r>
          </a:p>
        </p:txBody>
      </p:sp>
      <p:grpSp>
        <p:nvGrpSpPr>
          <p:cNvPr id="19" name="Group 19"/>
          <p:cNvGrpSpPr/>
          <p:nvPr/>
        </p:nvGrpSpPr>
        <p:grpSpPr>
          <a:xfrm>
            <a:off x="973188" y="6152112"/>
            <a:ext cx="8048034" cy="2655246"/>
            <a:chOff x="0" y="0"/>
            <a:chExt cx="10730713" cy="3540328"/>
          </a:xfrm>
        </p:grpSpPr>
        <p:sp>
          <p:nvSpPr>
            <p:cNvPr id="20" name="Freeform 20"/>
            <p:cNvSpPr/>
            <p:nvPr/>
          </p:nvSpPr>
          <p:spPr>
            <a:xfrm>
              <a:off x="25400" y="25400"/>
              <a:ext cx="10679938" cy="3489452"/>
            </a:xfrm>
            <a:custGeom>
              <a:avLst/>
              <a:gdLst/>
              <a:ahLst/>
              <a:cxnLst/>
              <a:rect l="l" t="t" r="r" b="b"/>
              <a:pathLst>
                <a:path w="10679938" h="3489452">
                  <a:moveTo>
                    <a:pt x="0" y="243840"/>
                  </a:moveTo>
                  <a:cubicBezTo>
                    <a:pt x="0" y="109220"/>
                    <a:pt x="110236" y="0"/>
                    <a:pt x="246253" y="0"/>
                  </a:cubicBezTo>
                  <a:lnTo>
                    <a:pt x="10433685" y="0"/>
                  </a:lnTo>
                  <a:cubicBezTo>
                    <a:pt x="10569702" y="0"/>
                    <a:pt x="10679938" y="109220"/>
                    <a:pt x="10679938" y="243840"/>
                  </a:cubicBezTo>
                  <a:lnTo>
                    <a:pt x="10679938" y="3245612"/>
                  </a:lnTo>
                  <a:cubicBezTo>
                    <a:pt x="10679938" y="3380232"/>
                    <a:pt x="10569702" y="3489452"/>
                    <a:pt x="10433685" y="3489452"/>
                  </a:cubicBezTo>
                  <a:lnTo>
                    <a:pt x="246253" y="3489452"/>
                  </a:lnTo>
                  <a:cubicBezTo>
                    <a:pt x="110236" y="3489452"/>
                    <a:pt x="0" y="3380232"/>
                    <a:pt x="0" y="3245612"/>
                  </a:cubicBezTo>
                  <a:close/>
                </a:path>
              </a:pathLst>
            </a:custGeom>
            <a:solidFill>
              <a:srgbClr val="07070C"/>
            </a:solidFill>
            <a:ln w="12700">
              <a:solidFill>
                <a:srgbClr val="000000"/>
              </a:solidFill>
            </a:ln>
          </p:spPr>
        </p:sp>
        <p:sp>
          <p:nvSpPr>
            <p:cNvPr id="21" name="Freeform 21"/>
            <p:cNvSpPr/>
            <p:nvPr/>
          </p:nvSpPr>
          <p:spPr>
            <a:xfrm>
              <a:off x="0" y="0"/>
              <a:ext cx="10730738" cy="3540252"/>
            </a:xfrm>
            <a:custGeom>
              <a:avLst/>
              <a:gdLst/>
              <a:ahLst/>
              <a:cxnLst/>
              <a:rect l="l" t="t" r="r" b="b"/>
              <a:pathLst>
                <a:path w="10730738" h="3540252">
                  <a:moveTo>
                    <a:pt x="0" y="269240"/>
                  </a:moveTo>
                  <a:cubicBezTo>
                    <a:pt x="0" y="120269"/>
                    <a:pt x="121793" y="0"/>
                    <a:pt x="271653" y="0"/>
                  </a:cubicBezTo>
                  <a:lnTo>
                    <a:pt x="10459085" y="0"/>
                  </a:lnTo>
                  <a:lnTo>
                    <a:pt x="10459085" y="25400"/>
                  </a:lnTo>
                  <a:lnTo>
                    <a:pt x="10459085" y="0"/>
                  </a:lnTo>
                  <a:cubicBezTo>
                    <a:pt x="10608818" y="0"/>
                    <a:pt x="10730738" y="120269"/>
                    <a:pt x="10730738" y="269240"/>
                  </a:cubicBezTo>
                  <a:lnTo>
                    <a:pt x="10705338" y="269240"/>
                  </a:lnTo>
                  <a:lnTo>
                    <a:pt x="10730738" y="269240"/>
                  </a:lnTo>
                  <a:lnTo>
                    <a:pt x="10730738" y="3271012"/>
                  </a:lnTo>
                  <a:lnTo>
                    <a:pt x="10705338" y="3271012"/>
                  </a:lnTo>
                  <a:lnTo>
                    <a:pt x="10730738" y="3271012"/>
                  </a:lnTo>
                  <a:cubicBezTo>
                    <a:pt x="10730738" y="3419983"/>
                    <a:pt x="10608945" y="3540252"/>
                    <a:pt x="10459085" y="3540252"/>
                  </a:cubicBezTo>
                  <a:lnTo>
                    <a:pt x="10459085" y="3514852"/>
                  </a:lnTo>
                  <a:lnTo>
                    <a:pt x="10459085" y="3540252"/>
                  </a:lnTo>
                  <a:lnTo>
                    <a:pt x="271653" y="3540252"/>
                  </a:lnTo>
                  <a:lnTo>
                    <a:pt x="271653" y="3514852"/>
                  </a:lnTo>
                  <a:lnTo>
                    <a:pt x="271653" y="3540252"/>
                  </a:lnTo>
                  <a:cubicBezTo>
                    <a:pt x="121793" y="3540379"/>
                    <a:pt x="0" y="3419983"/>
                    <a:pt x="0" y="3271012"/>
                  </a:cubicBezTo>
                  <a:lnTo>
                    <a:pt x="0" y="269240"/>
                  </a:lnTo>
                  <a:lnTo>
                    <a:pt x="25400" y="269240"/>
                  </a:lnTo>
                  <a:lnTo>
                    <a:pt x="0" y="269240"/>
                  </a:lnTo>
                  <a:moveTo>
                    <a:pt x="50800" y="269240"/>
                  </a:moveTo>
                  <a:lnTo>
                    <a:pt x="50800" y="3271012"/>
                  </a:lnTo>
                  <a:lnTo>
                    <a:pt x="25400" y="3271012"/>
                  </a:lnTo>
                  <a:lnTo>
                    <a:pt x="50800" y="3271012"/>
                  </a:lnTo>
                  <a:cubicBezTo>
                    <a:pt x="50800" y="3391408"/>
                    <a:pt x="149479" y="3489452"/>
                    <a:pt x="271653" y="3489452"/>
                  </a:cubicBezTo>
                  <a:lnTo>
                    <a:pt x="10459085" y="3489452"/>
                  </a:lnTo>
                  <a:cubicBezTo>
                    <a:pt x="10581259" y="3489452"/>
                    <a:pt x="10679938" y="3391408"/>
                    <a:pt x="10679938" y="3271012"/>
                  </a:cubicBezTo>
                  <a:lnTo>
                    <a:pt x="10679938" y="269240"/>
                  </a:lnTo>
                  <a:cubicBezTo>
                    <a:pt x="10679938" y="148844"/>
                    <a:pt x="10581259" y="50800"/>
                    <a:pt x="10459085" y="50800"/>
                  </a:cubicBezTo>
                  <a:lnTo>
                    <a:pt x="271653" y="50800"/>
                  </a:lnTo>
                  <a:lnTo>
                    <a:pt x="271653" y="25400"/>
                  </a:lnTo>
                  <a:lnTo>
                    <a:pt x="271653" y="50800"/>
                  </a:lnTo>
                  <a:cubicBezTo>
                    <a:pt x="149479" y="50800"/>
                    <a:pt x="50800" y="148844"/>
                    <a:pt x="50800" y="269240"/>
                  </a:cubicBezTo>
                  <a:close/>
                </a:path>
              </a:pathLst>
            </a:custGeom>
            <a:solidFill>
              <a:srgbClr val="3F3F44"/>
            </a:solidFill>
            <a:ln w="12700">
              <a:solidFill>
                <a:srgbClr val="000000"/>
              </a:solidFill>
            </a:ln>
          </p:spPr>
        </p:sp>
      </p:grpSp>
      <p:sp>
        <p:nvSpPr>
          <p:cNvPr id="22" name="Freeform 22" descr="preencoded.png"/>
          <p:cNvSpPr/>
          <p:nvPr/>
        </p:nvSpPr>
        <p:spPr>
          <a:xfrm>
            <a:off x="954138" y="6171162"/>
            <a:ext cx="152400" cy="2617146"/>
          </a:xfrm>
          <a:custGeom>
            <a:avLst/>
            <a:gdLst/>
            <a:ahLst/>
            <a:cxnLst/>
            <a:rect l="l" t="t" r="r" b="b"/>
            <a:pathLst>
              <a:path w="152400" h="2617146">
                <a:moveTo>
                  <a:pt x="0" y="0"/>
                </a:moveTo>
                <a:lnTo>
                  <a:pt x="152400" y="0"/>
                </a:lnTo>
                <a:lnTo>
                  <a:pt x="152400" y="2617146"/>
                </a:lnTo>
                <a:lnTo>
                  <a:pt x="0" y="2617146"/>
                </a:lnTo>
                <a:lnTo>
                  <a:pt x="0" y="0"/>
                </a:lnTo>
                <a:close/>
              </a:path>
            </a:pathLst>
          </a:custGeom>
          <a:blipFill>
            <a:blip r:embed="rId4"/>
            <a:stretch>
              <a:fillRect t="-42" b="-42"/>
            </a:stretch>
          </a:blipFill>
        </p:spPr>
      </p:sp>
      <p:sp>
        <p:nvSpPr>
          <p:cNvPr id="23" name="TextBox 23"/>
          <p:cNvSpPr txBox="1"/>
          <p:nvPr/>
        </p:nvSpPr>
        <p:spPr>
          <a:xfrm>
            <a:off x="1428159" y="6473723"/>
            <a:ext cx="4867723" cy="461962"/>
          </a:xfrm>
          <a:prstGeom prst="rect">
            <a:avLst/>
          </a:prstGeom>
        </p:spPr>
        <p:txBody>
          <a:bodyPr lIns="0" tIns="0" rIns="0" bIns="0" rtlCol="0" anchor="t">
            <a:spAutoFit/>
          </a:bodyPr>
          <a:lstStyle/>
          <a:p>
            <a:pPr algn="l">
              <a:lnSpc>
                <a:spcPts val="3437"/>
              </a:lnSpc>
            </a:pPr>
            <a:r>
              <a:rPr lang="en-US" sz="2750" spc="4">
                <a:solidFill>
                  <a:srgbClr val="E0D6DE"/>
                </a:solidFill>
                <a:latin typeface="ほのかアンティーク丸"/>
                <a:ea typeface="ほのかアンティーク丸"/>
                <a:cs typeface="ほのかアンティーク丸"/>
                <a:sym typeface="ほのかアンティーク丸"/>
              </a:rPr>
              <a:t>Visitor Management Issues</a:t>
            </a:r>
          </a:p>
        </p:txBody>
      </p:sp>
      <p:sp>
        <p:nvSpPr>
          <p:cNvPr id="24" name="TextBox 24"/>
          <p:cNvSpPr txBox="1"/>
          <p:nvPr/>
        </p:nvSpPr>
        <p:spPr>
          <a:xfrm>
            <a:off x="1428159" y="7010552"/>
            <a:ext cx="7252392" cy="1456134"/>
          </a:xfrm>
          <a:prstGeom prst="rect">
            <a:avLst/>
          </a:prstGeom>
        </p:spPr>
        <p:txBody>
          <a:bodyPr lIns="0" tIns="0" rIns="0" bIns="0" rtlCol="0" anchor="t">
            <a:spAutoFit/>
          </a:bodyPr>
          <a:lstStyle/>
          <a:p>
            <a:pPr algn="l">
              <a:lnSpc>
                <a:spcPts val="3562"/>
              </a:lnSpc>
            </a:pPr>
            <a:r>
              <a:rPr lang="en-US" sz="2187" spc="3">
                <a:solidFill>
                  <a:srgbClr val="E0D6DE"/>
                </a:solidFill>
                <a:latin typeface="ほのかアンティーク丸"/>
                <a:ea typeface="ほのかアンティーク丸"/>
                <a:cs typeface="ほのかアンティーク丸"/>
                <a:sym typeface="ほのかアンティーク丸"/>
              </a:rPr>
              <a:t>Tracking visitor entries and exits, along with their associated records, is a complex and often flawed process.</a:t>
            </a:r>
          </a:p>
        </p:txBody>
      </p:sp>
      <p:grpSp>
        <p:nvGrpSpPr>
          <p:cNvPr id="25" name="Group 25"/>
          <p:cNvGrpSpPr/>
          <p:nvPr/>
        </p:nvGrpSpPr>
        <p:grpSpPr>
          <a:xfrm>
            <a:off x="9266634" y="6152112"/>
            <a:ext cx="8048177" cy="2655246"/>
            <a:chOff x="0" y="0"/>
            <a:chExt cx="10730903" cy="3540328"/>
          </a:xfrm>
        </p:grpSpPr>
        <p:sp>
          <p:nvSpPr>
            <p:cNvPr id="26" name="Freeform 26"/>
            <p:cNvSpPr/>
            <p:nvPr/>
          </p:nvSpPr>
          <p:spPr>
            <a:xfrm>
              <a:off x="25400" y="25400"/>
              <a:ext cx="10680192" cy="3489452"/>
            </a:xfrm>
            <a:custGeom>
              <a:avLst/>
              <a:gdLst/>
              <a:ahLst/>
              <a:cxnLst/>
              <a:rect l="l" t="t" r="r" b="b"/>
              <a:pathLst>
                <a:path w="10680192" h="3489452">
                  <a:moveTo>
                    <a:pt x="0" y="243840"/>
                  </a:moveTo>
                  <a:cubicBezTo>
                    <a:pt x="0" y="109220"/>
                    <a:pt x="110236" y="0"/>
                    <a:pt x="246253" y="0"/>
                  </a:cubicBezTo>
                  <a:lnTo>
                    <a:pt x="10433939" y="0"/>
                  </a:lnTo>
                  <a:cubicBezTo>
                    <a:pt x="10569956" y="0"/>
                    <a:pt x="10680192" y="109220"/>
                    <a:pt x="10680192" y="243840"/>
                  </a:cubicBezTo>
                  <a:lnTo>
                    <a:pt x="10680192" y="3245612"/>
                  </a:lnTo>
                  <a:cubicBezTo>
                    <a:pt x="10680192" y="3380232"/>
                    <a:pt x="10569956" y="3489452"/>
                    <a:pt x="10433939" y="3489452"/>
                  </a:cubicBezTo>
                  <a:lnTo>
                    <a:pt x="246253" y="3489452"/>
                  </a:lnTo>
                  <a:cubicBezTo>
                    <a:pt x="110236" y="3489452"/>
                    <a:pt x="0" y="3380232"/>
                    <a:pt x="0" y="3245612"/>
                  </a:cubicBezTo>
                  <a:close/>
                </a:path>
              </a:pathLst>
            </a:custGeom>
            <a:solidFill>
              <a:srgbClr val="07070C"/>
            </a:solidFill>
            <a:ln w="12700">
              <a:solidFill>
                <a:srgbClr val="000000"/>
              </a:solidFill>
            </a:ln>
          </p:spPr>
        </p:sp>
        <p:sp>
          <p:nvSpPr>
            <p:cNvPr id="27" name="Freeform 27"/>
            <p:cNvSpPr/>
            <p:nvPr/>
          </p:nvSpPr>
          <p:spPr>
            <a:xfrm>
              <a:off x="0" y="0"/>
              <a:ext cx="10730992" cy="3540252"/>
            </a:xfrm>
            <a:custGeom>
              <a:avLst/>
              <a:gdLst/>
              <a:ahLst/>
              <a:cxnLst/>
              <a:rect l="l" t="t" r="r" b="b"/>
              <a:pathLst>
                <a:path w="10730992" h="3540252">
                  <a:moveTo>
                    <a:pt x="0" y="269240"/>
                  </a:moveTo>
                  <a:cubicBezTo>
                    <a:pt x="0" y="120269"/>
                    <a:pt x="121793" y="0"/>
                    <a:pt x="271653" y="0"/>
                  </a:cubicBezTo>
                  <a:lnTo>
                    <a:pt x="10459339" y="0"/>
                  </a:lnTo>
                  <a:lnTo>
                    <a:pt x="10459339" y="25400"/>
                  </a:lnTo>
                  <a:lnTo>
                    <a:pt x="10459339" y="0"/>
                  </a:lnTo>
                  <a:cubicBezTo>
                    <a:pt x="10609072" y="0"/>
                    <a:pt x="10730992" y="120269"/>
                    <a:pt x="10730992" y="269240"/>
                  </a:cubicBezTo>
                  <a:lnTo>
                    <a:pt x="10705592" y="269240"/>
                  </a:lnTo>
                  <a:lnTo>
                    <a:pt x="10730992" y="269240"/>
                  </a:lnTo>
                  <a:lnTo>
                    <a:pt x="10730992" y="3271012"/>
                  </a:lnTo>
                  <a:lnTo>
                    <a:pt x="10705592" y="3271012"/>
                  </a:lnTo>
                  <a:lnTo>
                    <a:pt x="10730992" y="3271012"/>
                  </a:lnTo>
                  <a:cubicBezTo>
                    <a:pt x="10730992" y="3419983"/>
                    <a:pt x="10609199" y="3540252"/>
                    <a:pt x="10459339" y="3540252"/>
                  </a:cubicBezTo>
                  <a:lnTo>
                    <a:pt x="10459339" y="3514852"/>
                  </a:lnTo>
                  <a:lnTo>
                    <a:pt x="10459339" y="3540252"/>
                  </a:lnTo>
                  <a:lnTo>
                    <a:pt x="271653" y="3540252"/>
                  </a:lnTo>
                  <a:lnTo>
                    <a:pt x="271653" y="3514852"/>
                  </a:lnTo>
                  <a:lnTo>
                    <a:pt x="271653" y="3540252"/>
                  </a:lnTo>
                  <a:cubicBezTo>
                    <a:pt x="121793" y="3540379"/>
                    <a:pt x="0" y="3419983"/>
                    <a:pt x="0" y="3271012"/>
                  </a:cubicBezTo>
                  <a:lnTo>
                    <a:pt x="0" y="269240"/>
                  </a:lnTo>
                  <a:lnTo>
                    <a:pt x="25400" y="269240"/>
                  </a:lnTo>
                  <a:lnTo>
                    <a:pt x="0" y="269240"/>
                  </a:lnTo>
                  <a:moveTo>
                    <a:pt x="50800" y="269240"/>
                  </a:moveTo>
                  <a:lnTo>
                    <a:pt x="50800" y="3271012"/>
                  </a:lnTo>
                  <a:lnTo>
                    <a:pt x="25400" y="3271012"/>
                  </a:lnTo>
                  <a:lnTo>
                    <a:pt x="50800" y="3271012"/>
                  </a:lnTo>
                  <a:cubicBezTo>
                    <a:pt x="50800" y="3391408"/>
                    <a:pt x="149479" y="3489452"/>
                    <a:pt x="271653" y="3489452"/>
                  </a:cubicBezTo>
                  <a:lnTo>
                    <a:pt x="10459339" y="3489452"/>
                  </a:lnTo>
                  <a:cubicBezTo>
                    <a:pt x="10581513" y="3489452"/>
                    <a:pt x="10680192" y="3391408"/>
                    <a:pt x="10680192" y="3271012"/>
                  </a:cubicBezTo>
                  <a:lnTo>
                    <a:pt x="10680192" y="269240"/>
                  </a:lnTo>
                  <a:cubicBezTo>
                    <a:pt x="10680192" y="148844"/>
                    <a:pt x="10581513" y="50800"/>
                    <a:pt x="10459339" y="50800"/>
                  </a:cubicBezTo>
                  <a:lnTo>
                    <a:pt x="271653" y="50800"/>
                  </a:lnTo>
                  <a:lnTo>
                    <a:pt x="271653" y="25400"/>
                  </a:lnTo>
                  <a:lnTo>
                    <a:pt x="271653" y="50800"/>
                  </a:lnTo>
                  <a:cubicBezTo>
                    <a:pt x="149479" y="50800"/>
                    <a:pt x="50800" y="148844"/>
                    <a:pt x="50800" y="269240"/>
                  </a:cubicBezTo>
                  <a:close/>
                </a:path>
              </a:pathLst>
            </a:custGeom>
            <a:solidFill>
              <a:srgbClr val="3F3F44"/>
            </a:solidFill>
            <a:ln w="12700">
              <a:solidFill>
                <a:srgbClr val="000000"/>
              </a:solidFill>
            </a:ln>
          </p:spPr>
        </p:sp>
      </p:grpSp>
      <p:sp>
        <p:nvSpPr>
          <p:cNvPr id="28" name="Freeform 28" descr="preencoded.png"/>
          <p:cNvSpPr/>
          <p:nvPr/>
        </p:nvSpPr>
        <p:spPr>
          <a:xfrm>
            <a:off x="9247584" y="6171162"/>
            <a:ext cx="152400" cy="2617146"/>
          </a:xfrm>
          <a:custGeom>
            <a:avLst/>
            <a:gdLst/>
            <a:ahLst/>
            <a:cxnLst/>
            <a:rect l="l" t="t" r="r" b="b"/>
            <a:pathLst>
              <a:path w="152400" h="2617146">
                <a:moveTo>
                  <a:pt x="0" y="0"/>
                </a:moveTo>
                <a:lnTo>
                  <a:pt x="152400" y="0"/>
                </a:lnTo>
                <a:lnTo>
                  <a:pt x="152400" y="2617146"/>
                </a:lnTo>
                <a:lnTo>
                  <a:pt x="0" y="2617146"/>
                </a:lnTo>
                <a:lnTo>
                  <a:pt x="0" y="0"/>
                </a:lnTo>
                <a:close/>
              </a:path>
            </a:pathLst>
          </a:custGeom>
          <a:blipFill>
            <a:blip r:embed="rId4"/>
            <a:stretch>
              <a:fillRect t="-42" b="-42"/>
            </a:stretch>
          </a:blipFill>
        </p:spPr>
      </p:sp>
      <p:sp>
        <p:nvSpPr>
          <p:cNvPr id="29" name="TextBox 29"/>
          <p:cNvSpPr txBox="1"/>
          <p:nvPr/>
        </p:nvSpPr>
        <p:spPr>
          <a:xfrm>
            <a:off x="9721606" y="6473723"/>
            <a:ext cx="3811038" cy="461962"/>
          </a:xfrm>
          <a:prstGeom prst="rect">
            <a:avLst/>
          </a:prstGeom>
        </p:spPr>
        <p:txBody>
          <a:bodyPr lIns="0" tIns="0" rIns="0" bIns="0" rtlCol="0" anchor="t">
            <a:spAutoFit/>
          </a:bodyPr>
          <a:lstStyle/>
          <a:p>
            <a:pPr algn="l">
              <a:lnSpc>
                <a:spcPts val="3437"/>
              </a:lnSpc>
            </a:pPr>
            <a:r>
              <a:rPr lang="en-US" sz="2750" spc="4">
                <a:solidFill>
                  <a:srgbClr val="E0D6DE"/>
                </a:solidFill>
                <a:latin typeface="ほのかアンティーク丸"/>
                <a:ea typeface="ほのかアンティーク丸"/>
                <a:cs typeface="ほのかアンティーク丸"/>
                <a:sym typeface="ほのかアンティーク丸"/>
              </a:rPr>
              <a:t>ID Assignment Errors</a:t>
            </a:r>
          </a:p>
        </p:txBody>
      </p:sp>
      <p:sp>
        <p:nvSpPr>
          <p:cNvPr id="30" name="TextBox 30"/>
          <p:cNvSpPr txBox="1"/>
          <p:nvPr/>
        </p:nvSpPr>
        <p:spPr>
          <a:xfrm>
            <a:off x="9721606" y="7010552"/>
            <a:ext cx="7252545" cy="1456134"/>
          </a:xfrm>
          <a:prstGeom prst="rect">
            <a:avLst/>
          </a:prstGeom>
        </p:spPr>
        <p:txBody>
          <a:bodyPr lIns="0" tIns="0" rIns="0" bIns="0" rtlCol="0" anchor="t">
            <a:spAutoFit/>
          </a:bodyPr>
          <a:lstStyle/>
          <a:p>
            <a:pPr algn="l">
              <a:lnSpc>
                <a:spcPts val="3562"/>
              </a:lnSpc>
            </a:pPr>
            <a:r>
              <a:rPr lang="en-US" sz="2187" spc="3">
                <a:solidFill>
                  <a:srgbClr val="E0D6DE"/>
                </a:solidFill>
                <a:latin typeface="ほのかアンティーク丸"/>
                <a:ea typeface="ほのかアンティーク丸"/>
                <a:cs typeface="ほのかアンティーク丸"/>
                <a:sym typeface="ほのかアンティーク丸"/>
              </a:rPr>
              <a:t>Manual assignment of identification numbers can result in duplicates or inconsistencies, compromising security.</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a:ln w="12700">
              <a:solidFill>
                <a:srgbClr val="000000"/>
              </a:solidFill>
            </a:ln>
          </p:spPr>
        </p:sp>
      </p:grpSp>
      <p:sp>
        <p:nvSpPr>
          <p:cNvPr id="5" name="TextBox 5"/>
          <p:cNvSpPr txBox="1"/>
          <p:nvPr/>
        </p:nvSpPr>
        <p:spPr>
          <a:xfrm>
            <a:off x="971550" y="935831"/>
            <a:ext cx="16344900" cy="1782366"/>
          </a:xfrm>
          <a:prstGeom prst="rect">
            <a:avLst/>
          </a:prstGeom>
        </p:spPr>
        <p:txBody>
          <a:bodyPr lIns="0" tIns="0" rIns="0" bIns="0" rtlCol="0" anchor="t">
            <a:spAutoFit/>
          </a:bodyPr>
          <a:lstStyle/>
          <a:p>
            <a:pPr algn="l">
              <a:lnSpc>
                <a:spcPts val="6812"/>
              </a:lnSpc>
            </a:pPr>
            <a:r>
              <a:rPr lang="en-US" sz="5437" spc="9">
                <a:solidFill>
                  <a:srgbClr val="97B8FF"/>
                </a:solidFill>
                <a:latin typeface="ほのかアンティーク丸"/>
                <a:ea typeface="ほのかアンティーク丸"/>
                <a:cs typeface="ほのかアンティーク丸"/>
                <a:sym typeface="ほのかアンティーク丸"/>
              </a:rPr>
              <a:t>Project Objectives: Enhancing Prison Operations</a:t>
            </a:r>
          </a:p>
        </p:txBody>
      </p:sp>
      <p:sp>
        <p:nvSpPr>
          <p:cNvPr id="6" name="TextBox 6"/>
          <p:cNvSpPr txBox="1"/>
          <p:nvPr/>
        </p:nvSpPr>
        <p:spPr>
          <a:xfrm>
            <a:off x="971550" y="3039370"/>
            <a:ext cx="16344900" cy="983456"/>
          </a:xfrm>
          <a:prstGeom prst="rect">
            <a:avLst/>
          </a:prstGeom>
        </p:spPr>
        <p:txBody>
          <a:bodyPr lIns="0" tIns="0" rIns="0" bIns="0" rtlCol="0" anchor="t">
            <a:spAutoFit/>
          </a:bodyPr>
          <a:lstStyle/>
          <a:p>
            <a:pPr algn="l">
              <a:lnSpc>
                <a:spcPts val="3437"/>
              </a:lnSpc>
            </a:pPr>
            <a:r>
              <a:rPr lang="en-US" sz="2125" spc="3">
                <a:solidFill>
                  <a:srgbClr val="E0D6DE"/>
                </a:solidFill>
                <a:latin typeface="ほのかアンティーク丸"/>
                <a:ea typeface="ほのかアンティーク丸"/>
                <a:cs typeface="ほのかアンティーク丸"/>
                <a:sym typeface="ほのかアンティーク丸"/>
              </a:rPr>
              <a:t>Our Prison Management System is built upon a foundation of clear objectives, ensuring a comprehensive and impactful solution.</a:t>
            </a:r>
          </a:p>
        </p:txBody>
      </p:sp>
      <p:sp>
        <p:nvSpPr>
          <p:cNvPr id="7" name="TextBox 7"/>
          <p:cNvSpPr txBox="1"/>
          <p:nvPr/>
        </p:nvSpPr>
        <p:spPr>
          <a:xfrm>
            <a:off x="971550" y="4377969"/>
            <a:ext cx="277568" cy="401200"/>
          </a:xfrm>
          <a:prstGeom prst="rect">
            <a:avLst/>
          </a:prstGeom>
        </p:spPr>
        <p:txBody>
          <a:bodyPr lIns="0" tIns="0" rIns="0" bIns="0" rtlCol="0" anchor="t">
            <a:spAutoFit/>
          </a:bodyPr>
          <a:lstStyle/>
          <a:p>
            <a:pPr algn="l">
              <a:lnSpc>
                <a:spcPts val="3437"/>
              </a:lnSpc>
            </a:pPr>
            <a:r>
              <a:rPr lang="en-US" sz="2125" spc="3" dirty="0">
                <a:solidFill>
                  <a:srgbClr val="E0D6DE"/>
                </a:solidFill>
                <a:latin typeface="ほのかアンティーク丸"/>
                <a:ea typeface="ほのかアンティーク丸"/>
                <a:cs typeface="ほのかアンティーク丸"/>
                <a:sym typeface="ほのかアンティーク丸"/>
              </a:rPr>
              <a:t>1</a:t>
            </a:r>
          </a:p>
        </p:txBody>
      </p:sp>
      <p:sp>
        <p:nvSpPr>
          <p:cNvPr id="8" name="Freeform 8" descr="preencoded.png"/>
          <p:cNvSpPr/>
          <p:nvPr/>
        </p:nvSpPr>
        <p:spPr>
          <a:xfrm>
            <a:off x="971550" y="4768748"/>
            <a:ext cx="8033595" cy="38100"/>
          </a:xfrm>
          <a:custGeom>
            <a:avLst/>
            <a:gdLst/>
            <a:ahLst/>
            <a:cxnLst/>
            <a:rect l="l" t="t" r="r" b="b"/>
            <a:pathLst>
              <a:path w="8033595" h="38100">
                <a:moveTo>
                  <a:pt x="0" y="0"/>
                </a:moveTo>
                <a:lnTo>
                  <a:pt x="8033595" y="0"/>
                </a:lnTo>
                <a:lnTo>
                  <a:pt x="8033595" y="38100"/>
                </a:lnTo>
                <a:lnTo>
                  <a:pt x="0" y="38100"/>
                </a:lnTo>
                <a:lnTo>
                  <a:pt x="0" y="0"/>
                </a:lnTo>
                <a:close/>
              </a:path>
            </a:pathLst>
          </a:custGeom>
          <a:blipFill>
            <a:blip r:embed="rId3"/>
            <a:stretch>
              <a:fillRect t="-25" b="-24"/>
            </a:stretch>
          </a:blipFill>
        </p:spPr>
      </p:sp>
      <p:sp>
        <p:nvSpPr>
          <p:cNvPr id="9" name="TextBox 9"/>
          <p:cNvSpPr txBox="1"/>
          <p:nvPr/>
        </p:nvSpPr>
        <p:spPr>
          <a:xfrm>
            <a:off x="971550" y="4964611"/>
            <a:ext cx="4144413" cy="452885"/>
          </a:xfrm>
          <a:prstGeom prst="rect">
            <a:avLst/>
          </a:prstGeom>
        </p:spPr>
        <p:txBody>
          <a:bodyPr lIns="0" tIns="0" rIns="0" bIns="0" rtlCol="0" anchor="t">
            <a:spAutoFit/>
          </a:bodyPr>
          <a:lstStyle/>
          <a:p>
            <a:pPr algn="l">
              <a:lnSpc>
                <a:spcPts val="3374"/>
              </a:lnSpc>
            </a:pPr>
            <a:r>
              <a:rPr lang="en-US" sz="2687" spc="4">
                <a:solidFill>
                  <a:srgbClr val="E0D6DE"/>
                </a:solidFill>
                <a:latin typeface="ほのかアンティーク丸"/>
                <a:ea typeface="ほのかアンティーク丸"/>
                <a:cs typeface="ほのかアンティーク丸"/>
                <a:sym typeface="ほのかアンティーク丸"/>
              </a:rPr>
              <a:t>Digitise Prison Records</a:t>
            </a:r>
          </a:p>
        </p:txBody>
      </p:sp>
      <p:sp>
        <p:nvSpPr>
          <p:cNvPr id="10" name="TextBox 10"/>
          <p:cNvSpPr txBox="1"/>
          <p:nvPr/>
        </p:nvSpPr>
        <p:spPr>
          <a:xfrm>
            <a:off x="971550" y="5488781"/>
            <a:ext cx="8033595" cy="983456"/>
          </a:xfrm>
          <a:prstGeom prst="rect">
            <a:avLst/>
          </a:prstGeom>
        </p:spPr>
        <p:txBody>
          <a:bodyPr lIns="0" tIns="0" rIns="0" bIns="0" rtlCol="0" anchor="t">
            <a:spAutoFit/>
          </a:bodyPr>
          <a:lstStyle/>
          <a:p>
            <a:pPr algn="l">
              <a:lnSpc>
                <a:spcPts val="3437"/>
              </a:lnSpc>
            </a:pPr>
            <a:r>
              <a:rPr lang="en-US" sz="2125" spc="3">
                <a:solidFill>
                  <a:srgbClr val="E0D6DE"/>
                </a:solidFill>
                <a:latin typeface="ほのかアンティーク丸"/>
                <a:ea typeface="ほのかアンティーク丸"/>
                <a:cs typeface="ほのかアンティーク丸"/>
                <a:sym typeface="ほのかアンティーク丸"/>
              </a:rPr>
              <a:t>To transition from paper to digital, creating a centralised and easily accessible database for all essential information.</a:t>
            </a:r>
          </a:p>
        </p:txBody>
      </p:sp>
      <p:sp>
        <p:nvSpPr>
          <p:cNvPr id="11" name="TextBox 11"/>
          <p:cNvSpPr txBox="1"/>
          <p:nvPr/>
        </p:nvSpPr>
        <p:spPr>
          <a:xfrm>
            <a:off x="9282703" y="4409205"/>
            <a:ext cx="277568" cy="401200"/>
          </a:xfrm>
          <a:prstGeom prst="rect">
            <a:avLst/>
          </a:prstGeom>
        </p:spPr>
        <p:txBody>
          <a:bodyPr lIns="0" tIns="0" rIns="0" bIns="0" rtlCol="0" anchor="t">
            <a:spAutoFit/>
          </a:bodyPr>
          <a:lstStyle/>
          <a:p>
            <a:pPr algn="l">
              <a:lnSpc>
                <a:spcPts val="3437"/>
              </a:lnSpc>
            </a:pPr>
            <a:r>
              <a:rPr lang="en-US" sz="2125" spc="3" dirty="0">
                <a:solidFill>
                  <a:srgbClr val="E0D6DE"/>
                </a:solidFill>
                <a:latin typeface="ほのかアンティーク丸"/>
                <a:ea typeface="ほのかアンティーク丸"/>
                <a:cs typeface="ほのかアンティーク丸"/>
                <a:sym typeface="ほのかアンティーク丸"/>
              </a:rPr>
              <a:t>2</a:t>
            </a:r>
          </a:p>
        </p:txBody>
      </p:sp>
      <p:sp>
        <p:nvSpPr>
          <p:cNvPr id="12" name="Freeform 12" descr="preencoded.png"/>
          <p:cNvSpPr/>
          <p:nvPr/>
        </p:nvSpPr>
        <p:spPr>
          <a:xfrm>
            <a:off x="9282703" y="4768748"/>
            <a:ext cx="8033747" cy="38100"/>
          </a:xfrm>
          <a:custGeom>
            <a:avLst/>
            <a:gdLst/>
            <a:ahLst/>
            <a:cxnLst/>
            <a:rect l="l" t="t" r="r" b="b"/>
            <a:pathLst>
              <a:path w="8033747" h="38100">
                <a:moveTo>
                  <a:pt x="0" y="0"/>
                </a:moveTo>
                <a:lnTo>
                  <a:pt x="8033747" y="0"/>
                </a:lnTo>
                <a:lnTo>
                  <a:pt x="8033747" y="38100"/>
                </a:lnTo>
                <a:lnTo>
                  <a:pt x="0" y="38100"/>
                </a:lnTo>
                <a:lnTo>
                  <a:pt x="0" y="0"/>
                </a:lnTo>
                <a:close/>
              </a:path>
            </a:pathLst>
          </a:custGeom>
          <a:blipFill>
            <a:blip r:embed="rId3"/>
            <a:stretch>
              <a:fillRect t="-25" b="-24"/>
            </a:stretch>
          </a:blipFill>
        </p:spPr>
      </p:sp>
      <p:sp>
        <p:nvSpPr>
          <p:cNvPr id="13" name="TextBox 13"/>
          <p:cNvSpPr txBox="1"/>
          <p:nvPr/>
        </p:nvSpPr>
        <p:spPr>
          <a:xfrm>
            <a:off x="9282703" y="4964611"/>
            <a:ext cx="3549406" cy="452885"/>
          </a:xfrm>
          <a:prstGeom prst="rect">
            <a:avLst/>
          </a:prstGeom>
        </p:spPr>
        <p:txBody>
          <a:bodyPr lIns="0" tIns="0" rIns="0" bIns="0" rtlCol="0" anchor="t">
            <a:spAutoFit/>
          </a:bodyPr>
          <a:lstStyle/>
          <a:p>
            <a:pPr algn="l">
              <a:lnSpc>
                <a:spcPts val="3374"/>
              </a:lnSpc>
            </a:pPr>
            <a:r>
              <a:rPr lang="en-US" sz="2687" spc="4">
                <a:solidFill>
                  <a:srgbClr val="E0D6DE"/>
                </a:solidFill>
                <a:latin typeface="ほのかアンティーク丸"/>
                <a:ea typeface="ほのかアンティーク丸"/>
                <a:cs typeface="ほのかアンティーク丸"/>
                <a:sym typeface="ほのかアンティーク丸"/>
              </a:rPr>
              <a:t>Manage Key Entities</a:t>
            </a:r>
          </a:p>
        </p:txBody>
      </p:sp>
      <p:sp>
        <p:nvSpPr>
          <p:cNvPr id="14" name="TextBox 14"/>
          <p:cNvSpPr txBox="1"/>
          <p:nvPr/>
        </p:nvSpPr>
        <p:spPr>
          <a:xfrm>
            <a:off x="9282703" y="5488781"/>
            <a:ext cx="8033747" cy="983456"/>
          </a:xfrm>
          <a:prstGeom prst="rect">
            <a:avLst/>
          </a:prstGeom>
        </p:spPr>
        <p:txBody>
          <a:bodyPr lIns="0" tIns="0" rIns="0" bIns="0" rtlCol="0" anchor="t">
            <a:spAutoFit/>
          </a:bodyPr>
          <a:lstStyle/>
          <a:p>
            <a:pPr algn="l">
              <a:lnSpc>
                <a:spcPts val="3437"/>
              </a:lnSpc>
            </a:pPr>
            <a:r>
              <a:rPr lang="en-US" sz="2125" spc="3">
                <a:solidFill>
                  <a:srgbClr val="E0D6DE"/>
                </a:solidFill>
                <a:latin typeface="ほのかアンティーク丸"/>
                <a:ea typeface="ほのかアンティーク丸"/>
                <a:cs typeface="ほのかアンティーク丸"/>
                <a:sym typeface="ほのかアンティーク丸"/>
              </a:rPr>
              <a:t>To effectively track and manage details for prisoners, officers, cells, and visitors within a single integrated platform.</a:t>
            </a:r>
          </a:p>
        </p:txBody>
      </p:sp>
      <p:sp>
        <p:nvSpPr>
          <p:cNvPr id="15" name="TextBox 15"/>
          <p:cNvSpPr txBox="1"/>
          <p:nvPr/>
        </p:nvSpPr>
        <p:spPr>
          <a:xfrm>
            <a:off x="971550" y="6862762"/>
            <a:ext cx="277568" cy="401200"/>
          </a:xfrm>
          <a:prstGeom prst="rect">
            <a:avLst/>
          </a:prstGeom>
        </p:spPr>
        <p:txBody>
          <a:bodyPr lIns="0" tIns="0" rIns="0" bIns="0" rtlCol="0" anchor="t">
            <a:spAutoFit/>
          </a:bodyPr>
          <a:lstStyle/>
          <a:p>
            <a:pPr algn="l">
              <a:lnSpc>
                <a:spcPts val="3437"/>
              </a:lnSpc>
            </a:pPr>
            <a:r>
              <a:rPr lang="en-US" sz="2125" spc="3" dirty="0">
                <a:solidFill>
                  <a:srgbClr val="E0D6DE"/>
                </a:solidFill>
                <a:latin typeface="ほのかアンティーク丸"/>
                <a:ea typeface="ほのかアンティーク丸"/>
                <a:cs typeface="ほのかアンティーク丸"/>
                <a:sym typeface="ほのかアンティーク丸"/>
              </a:rPr>
              <a:t>3</a:t>
            </a:r>
          </a:p>
        </p:txBody>
      </p:sp>
      <p:sp>
        <p:nvSpPr>
          <p:cNvPr id="16" name="Freeform 16" descr="preencoded.png"/>
          <p:cNvSpPr/>
          <p:nvPr/>
        </p:nvSpPr>
        <p:spPr>
          <a:xfrm>
            <a:off x="971550" y="7364016"/>
            <a:ext cx="8033595" cy="38100"/>
          </a:xfrm>
          <a:custGeom>
            <a:avLst/>
            <a:gdLst/>
            <a:ahLst/>
            <a:cxnLst/>
            <a:rect l="l" t="t" r="r" b="b"/>
            <a:pathLst>
              <a:path w="8033595" h="38100">
                <a:moveTo>
                  <a:pt x="0" y="0"/>
                </a:moveTo>
                <a:lnTo>
                  <a:pt x="8033595" y="0"/>
                </a:lnTo>
                <a:lnTo>
                  <a:pt x="8033595" y="38100"/>
                </a:lnTo>
                <a:lnTo>
                  <a:pt x="0" y="38100"/>
                </a:lnTo>
                <a:lnTo>
                  <a:pt x="0" y="0"/>
                </a:lnTo>
                <a:close/>
              </a:path>
            </a:pathLst>
          </a:custGeom>
          <a:blipFill>
            <a:blip r:embed="rId3"/>
            <a:stretch>
              <a:fillRect t="-25" b="-24"/>
            </a:stretch>
          </a:blipFill>
        </p:spPr>
      </p:sp>
      <p:sp>
        <p:nvSpPr>
          <p:cNvPr id="17" name="TextBox 17"/>
          <p:cNvSpPr txBox="1"/>
          <p:nvPr/>
        </p:nvSpPr>
        <p:spPr>
          <a:xfrm>
            <a:off x="971550" y="7587558"/>
            <a:ext cx="4383729" cy="452885"/>
          </a:xfrm>
          <a:prstGeom prst="rect">
            <a:avLst/>
          </a:prstGeom>
        </p:spPr>
        <p:txBody>
          <a:bodyPr lIns="0" tIns="0" rIns="0" bIns="0" rtlCol="0" anchor="t">
            <a:spAutoFit/>
          </a:bodyPr>
          <a:lstStyle/>
          <a:p>
            <a:pPr algn="l">
              <a:lnSpc>
                <a:spcPts val="3374"/>
              </a:lnSpc>
            </a:pPr>
            <a:r>
              <a:rPr lang="en-US" sz="2687" spc="4">
                <a:solidFill>
                  <a:srgbClr val="E0D6DE"/>
                </a:solidFill>
                <a:latin typeface="ほのかアンティーク丸"/>
                <a:ea typeface="ほのかアンティーク丸"/>
                <a:cs typeface="ほのかアンティーク丸"/>
                <a:sym typeface="ほのかアンティーク丸"/>
              </a:rPr>
              <a:t>Ensure Data Consistency</a:t>
            </a:r>
          </a:p>
        </p:txBody>
      </p:sp>
      <p:sp>
        <p:nvSpPr>
          <p:cNvPr id="18" name="TextBox 18"/>
          <p:cNvSpPr txBox="1"/>
          <p:nvPr/>
        </p:nvSpPr>
        <p:spPr>
          <a:xfrm>
            <a:off x="971550" y="8111728"/>
            <a:ext cx="8033595" cy="983456"/>
          </a:xfrm>
          <a:prstGeom prst="rect">
            <a:avLst/>
          </a:prstGeom>
        </p:spPr>
        <p:txBody>
          <a:bodyPr lIns="0" tIns="0" rIns="0" bIns="0" rtlCol="0" anchor="t">
            <a:spAutoFit/>
          </a:bodyPr>
          <a:lstStyle/>
          <a:p>
            <a:pPr algn="l">
              <a:lnSpc>
                <a:spcPts val="3437"/>
              </a:lnSpc>
            </a:pPr>
            <a:r>
              <a:rPr lang="en-US" sz="2125" spc="3">
                <a:solidFill>
                  <a:srgbClr val="E0D6DE"/>
                </a:solidFill>
                <a:latin typeface="ほのかアンティーク丸"/>
                <a:ea typeface="ほのかアンティーク丸"/>
                <a:cs typeface="ほのかアンティーク丸"/>
                <a:sym typeface="ほのかアンティーク丸"/>
              </a:rPr>
              <a:t>To implement measures that maintain the accuracy and integrity of all stored data, preventing discrepancies.</a:t>
            </a:r>
          </a:p>
        </p:txBody>
      </p:sp>
      <p:sp>
        <p:nvSpPr>
          <p:cNvPr id="19" name="TextBox 19"/>
          <p:cNvSpPr txBox="1"/>
          <p:nvPr/>
        </p:nvSpPr>
        <p:spPr>
          <a:xfrm>
            <a:off x="9282703" y="6862762"/>
            <a:ext cx="277568" cy="401200"/>
          </a:xfrm>
          <a:prstGeom prst="rect">
            <a:avLst/>
          </a:prstGeom>
        </p:spPr>
        <p:txBody>
          <a:bodyPr lIns="0" tIns="0" rIns="0" bIns="0" rtlCol="0" anchor="t">
            <a:spAutoFit/>
          </a:bodyPr>
          <a:lstStyle/>
          <a:p>
            <a:pPr algn="l">
              <a:lnSpc>
                <a:spcPts val="3437"/>
              </a:lnSpc>
            </a:pPr>
            <a:r>
              <a:rPr lang="en-US" sz="2125" spc="3" dirty="0">
                <a:solidFill>
                  <a:srgbClr val="E0D6DE"/>
                </a:solidFill>
                <a:latin typeface="ほのかアンティーク丸"/>
                <a:ea typeface="ほのかアンティーク丸"/>
                <a:cs typeface="ほのかアンティーク丸"/>
                <a:sym typeface="ほのかアンティーク丸"/>
              </a:rPr>
              <a:t>4</a:t>
            </a:r>
          </a:p>
        </p:txBody>
      </p:sp>
      <p:sp>
        <p:nvSpPr>
          <p:cNvPr id="20" name="Freeform 20" descr="preencoded.png"/>
          <p:cNvSpPr/>
          <p:nvPr/>
        </p:nvSpPr>
        <p:spPr>
          <a:xfrm>
            <a:off x="9282703" y="7364016"/>
            <a:ext cx="8033747" cy="38100"/>
          </a:xfrm>
          <a:custGeom>
            <a:avLst/>
            <a:gdLst/>
            <a:ahLst/>
            <a:cxnLst/>
            <a:rect l="l" t="t" r="r" b="b"/>
            <a:pathLst>
              <a:path w="8033747" h="38100">
                <a:moveTo>
                  <a:pt x="0" y="0"/>
                </a:moveTo>
                <a:lnTo>
                  <a:pt x="8033747" y="0"/>
                </a:lnTo>
                <a:lnTo>
                  <a:pt x="8033747" y="38100"/>
                </a:lnTo>
                <a:lnTo>
                  <a:pt x="0" y="38100"/>
                </a:lnTo>
                <a:lnTo>
                  <a:pt x="0" y="0"/>
                </a:lnTo>
                <a:close/>
              </a:path>
            </a:pathLst>
          </a:custGeom>
          <a:blipFill>
            <a:blip r:embed="rId3"/>
            <a:stretch>
              <a:fillRect t="-25" b="-24"/>
            </a:stretch>
          </a:blipFill>
        </p:spPr>
      </p:sp>
      <p:sp>
        <p:nvSpPr>
          <p:cNvPr id="21" name="TextBox 21"/>
          <p:cNvSpPr txBox="1"/>
          <p:nvPr/>
        </p:nvSpPr>
        <p:spPr>
          <a:xfrm>
            <a:off x="9282703" y="7587558"/>
            <a:ext cx="5474494" cy="452885"/>
          </a:xfrm>
          <a:prstGeom prst="rect">
            <a:avLst/>
          </a:prstGeom>
        </p:spPr>
        <p:txBody>
          <a:bodyPr lIns="0" tIns="0" rIns="0" bIns="0" rtlCol="0" anchor="t">
            <a:spAutoFit/>
          </a:bodyPr>
          <a:lstStyle/>
          <a:p>
            <a:pPr algn="l">
              <a:lnSpc>
                <a:spcPts val="3374"/>
              </a:lnSpc>
            </a:pPr>
            <a:r>
              <a:rPr lang="en-US" sz="2687" spc="4">
                <a:solidFill>
                  <a:srgbClr val="E0D6DE"/>
                </a:solidFill>
                <a:latin typeface="ほのかアンティーク丸"/>
                <a:ea typeface="ほのかアンティーク丸"/>
                <a:cs typeface="ほのかアンティーク丸"/>
                <a:sym typeface="ほのかアンティーク丸"/>
              </a:rPr>
              <a:t>Improve Operational Efficiency</a:t>
            </a:r>
          </a:p>
        </p:txBody>
      </p:sp>
      <p:sp>
        <p:nvSpPr>
          <p:cNvPr id="22" name="TextBox 22"/>
          <p:cNvSpPr txBox="1"/>
          <p:nvPr/>
        </p:nvSpPr>
        <p:spPr>
          <a:xfrm>
            <a:off x="9282703" y="8111728"/>
            <a:ext cx="8033747" cy="983456"/>
          </a:xfrm>
          <a:prstGeom prst="rect">
            <a:avLst/>
          </a:prstGeom>
        </p:spPr>
        <p:txBody>
          <a:bodyPr lIns="0" tIns="0" rIns="0" bIns="0" rtlCol="0" anchor="t">
            <a:spAutoFit/>
          </a:bodyPr>
          <a:lstStyle/>
          <a:p>
            <a:pPr algn="l">
              <a:lnSpc>
                <a:spcPts val="3437"/>
              </a:lnSpc>
            </a:pPr>
            <a:r>
              <a:rPr lang="en-US" sz="2125" spc="3">
                <a:solidFill>
                  <a:srgbClr val="E0D6DE"/>
                </a:solidFill>
                <a:latin typeface="ほのかアンティーク丸"/>
                <a:ea typeface="ほのかアンティーク丸"/>
                <a:cs typeface="ほのかアンティーク丸"/>
                <a:sym typeface="ほのかアンティーク丸"/>
              </a:rPr>
              <a:t>To streamline daily tasks, reduce manual effort, and speed up administrative processes, freeing up resources.</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a:ln w="12700">
              <a:solidFill>
                <a:srgbClr val="000000"/>
              </a:solidFill>
            </a:ln>
          </p:spPr>
        </p:sp>
      </p:grpSp>
      <p:sp>
        <p:nvSpPr>
          <p:cNvPr id="5" name="TextBox 5"/>
          <p:cNvSpPr txBox="1"/>
          <p:nvPr/>
        </p:nvSpPr>
        <p:spPr>
          <a:xfrm>
            <a:off x="992238" y="1417587"/>
            <a:ext cx="15436005" cy="924077"/>
          </a:xfrm>
          <a:prstGeom prst="rect">
            <a:avLst/>
          </a:prstGeom>
        </p:spPr>
        <p:txBody>
          <a:bodyPr lIns="0" tIns="0" rIns="0" bIns="0" rtlCol="0" anchor="t">
            <a:spAutoFit/>
          </a:bodyPr>
          <a:lstStyle/>
          <a:p>
            <a:pPr algn="l">
              <a:lnSpc>
                <a:spcPts val="6937"/>
              </a:lnSpc>
            </a:pPr>
            <a:r>
              <a:rPr lang="en-US" sz="5562" spc="9">
                <a:solidFill>
                  <a:srgbClr val="97B8FF"/>
                </a:solidFill>
                <a:latin typeface="ほのかアンティーク丸"/>
                <a:ea typeface="ほのかアンティーク丸"/>
                <a:cs typeface="ほのかアンティーク丸"/>
                <a:sym typeface="ほのかアンティーク丸"/>
              </a:rPr>
              <a:t>System Overview: Architecture and Design</a:t>
            </a:r>
          </a:p>
        </p:txBody>
      </p:sp>
      <p:sp>
        <p:nvSpPr>
          <p:cNvPr id="6" name="TextBox 6"/>
          <p:cNvSpPr txBox="1"/>
          <p:nvPr/>
        </p:nvSpPr>
        <p:spPr>
          <a:xfrm>
            <a:off x="992238" y="2926709"/>
            <a:ext cx="10185197" cy="1456134"/>
          </a:xfrm>
          <a:prstGeom prst="rect">
            <a:avLst/>
          </a:prstGeom>
        </p:spPr>
        <p:txBody>
          <a:bodyPr lIns="0" tIns="0" rIns="0" bIns="0" rtlCol="0" anchor="t">
            <a:spAutoFit/>
          </a:bodyPr>
          <a:lstStyle/>
          <a:p>
            <a:pPr algn="l">
              <a:lnSpc>
                <a:spcPts val="3562"/>
              </a:lnSpc>
            </a:pPr>
            <a:r>
              <a:rPr lang="en-US" sz="2187" spc="3">
                <a:solidFill>
                  <a:srgbClr val="E0D6DE"/>
                </a:solidFill>
                <a:latin typeface="ほのかアンティーク丸"/>
                <a:ea typeface="ほのかアンティーク丸"/>
                <a:cs typeface="ほのかアンティーク丸"/>
                <a:sym typeface="ほのかアンティーク丸"/>
              </a:rPr>
              <a:t>The Prison Management System is engineered for </a:t>
            </a:r>
            <a:r>
              <a:rPr lang="en-US" sz="2187" spc="3">
                <a:solidFill>
                  <a:srgbClr val="97B8FF"/>
                </a:solidFill>
                <a:latin typeface="ほのかアンティーク丸"/>
                <a:ea typeface="ほのかアンティーク丸"/>
                <a:cs typeface="ほのかアンティーク丸"/>
                <a:sym typeface="ほのかアンティーク丸"/>
              </a:rPr>
              <a:t>user-friendliness and robust performance</a:t>
            </a:r>
            <a:r>
              <a:rPr lang="en-US" sz="2187" spc="3">
                <a:solidFill>
                  <a:srgbClr val="E0D6DE"/>
                </a:solidFill>
                <a:latin typeface="ほのかアンティーク丸"/>
                <a:ea typeface="ほのかアンティーク丸"/>
                <a:cs typeface="ほのかアンティーク丸"/>
                <a:sym typeface="ほのかアンティーク丸"/>
              </a:rPr>
              <a:t>, integrating a carefully structured design to handle complex data efficiently.</a:t>
            </a:r>
          </a:p>
        </p:txBody>
      </p:sp>
      <p:sp>
        <p:nvSpPr>
          <p:cNvPr id="7" name="TextBox 7"/>
          <p:cNvSpPr txBox="1"/>
          <p:nvPr/>
        </p:nvSpPr>
        <p:spPr>
          <a:xfrm>
            <a:off x="992238" y="4542682"/>
            <a:ext cx="10185197"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spc="3">
                <a:solidFill>
                  <a:srgbClr val="E0D6DE"/>
                </a:solidFill>
                <a:latin typeface="ほのかアンティーク丸"/>
                <a:ea typeface="ほのかアンティーク丸"/>
                <a:cs typeface="ほのかアンティーク丸"/>
                <a:sym typeface="ほのかアンティーク丸"/>
              </a:rPr>
              <a:t>Menu-driven Application: Intuitive interface for easy navigation and interaction.</a:t>
            </a:r>
          </a:p>
        </p:txBody>
      </p:sp>
      <p:sp>
        <p:nvSpPr>
          <p:cNvPr id="8" name="TextBox 8"/>
          <p:cNvSpPr txBox="1"/>
          <p:nvPr/>
        </p:nvSpPr>
        <p:spPr>
          <a:xfrm>
            <a:off x="992238" y="5549055"/>
            <a:ext cx="10185197"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spc="3">
                <a:solidFill>
                  <a:srgbClr val="E0D6DE"/>
                </a:solidFill>
                <a:latin typeface="ほのかアンティーク丸"/>
                <a:ea typeface="ほのかアンティーク丸"/>
                <a:cs typeface="ほのかアンティーク丸"/>
                <a:sym typeface="ほのかアンティーク丸"/>
              </a:rPr>
              <a:t>Modular Design: Promotes scalability, maintainability, and easier future enhancements.</a:t>
            </a:r>
          </a:p>
        </p:txBody>
      </p:sp>
      <p:sp>
        <p:nvSpPr>
          <p:cNvPr id="9" name="TextBox 9"/>
          <p:cNvSpPr txBox="1"/>
          <p:nvPr/>
        </p:nvSpPr>
        <p:spPr>
          <a:xfrm>
            <a:off x="992238" y="6555429"/>
            <a:ext cx="10185197" cy="548878"/>
          </a:xfrm>
          <a:prstGeom prst="rect">
            <a:avLst/>
          </a:prstGeom>
        </p:spPr>
        <p:txBody>
          <a:bodyPr lIns="0" tIns="0" rIns="0" bIns="0" rtlCol="0" anchor="t">
            <a:spAutoFit/>
          </a:bodyPr>
          <a:lstStyle/>
          <a:p>
            <a:pPr marL="329902" lvl="1" indent="-164951" algn="l">
              <a:lnSpc>
                <a:spcPts val="3562"/>
              </a:lnSpc>
              <a:buFont typeface="Arial"/>
              <a:buChar char="•"/>
            </a:pPr>
            <a:r>
              <a:rPr lang="en-US" sz="2187" spc="3">
                <a:solidFill>
                  <a:srgbClr val="E0D6DE"/>
                </a:solidFill>
                <a:latin typeface="ほのかアンティーク丸"/>
                <a:ea typeface="ほのかアンティーク丸"/>
                <a:cs typeface="ほのかアンティーク丸"/>
                <a:sym typeface="ほのかアンティーク丸"/>
              </a:rPr>
              <a:t>File-based Data Storage: Ensures data persistence and easy retrieval.</a:t>
            </a:r>
          </a:p>
        </p:txBody>
      </p:sp>
      <p:sp>
        <p:nvSpPr>
          <p:cNvPr id="10" name="TextBox 10"/>
          <p:cNvSpPr txBox="1"/>
          <p:nvPr/>
        </p:nvSpPr>
        <p:spPr>
          <a:xfrm>
            <a:off x="992238" y="7108184"/>
            <a:ext cx="10185197" cy="548878"/>
          </a:xfrm>
          <a:prstGeom prst="rect">
            <a:avLst/>
          </a:prstGeom>
        </p:spPr>
        <p:txBody>
          <a:bodyPr lIns="0" tIns="0" rIns="0" bIns="0" rtlCol="0" anchor="t">
            <a:spAutoFit/>
          </a:bodyPr>
          <a:lstStyle/>
          <a:p>
            <a:pPr marL="329902" lvl="1" indent="-164951" algn="l">
              <a:lnSpc>
                <a:spcPts val="3562"/>
              </a:lnSpc>
              <a:buFont typeface="Arial"/>
              <a:buChar char="•"/>
            </a:pPr>
            <a:r>
              <a:rPr lang="en-US" sz="2187" spc="3">
                <a:solidFill>
                  <a:srgbClr val="E0D6DE"/>
                </a:solidFill>
                <a:latin typeface="ほのかアンティーク丸"/>
                <a:ea typeface="ほのかアンティーク丸"/>
                <a:cs typeface="ほのかアンティーク丸"/>
                <a:sym typeface="ほのかアンティーク丸"/>
              </a:rPr>
              <a:t>Secure Record Handling: Prioritises data integrity and confidentiality.</a:t>
            </a:r>
          </a:p>
        </p:txBody>
      </p:sp>
      <p:sp>
        <p:nvSpPr>
          <p:cNvPr id="11" name="Freeform 11"/>
          <p:cNvSpPr/>
          <p:nvPr/>
        </p:nvSpPr>
        <p:spPr>
          <a:xfrm>
            <a:off x="11307651" y="2840555"/>
            <a:ext cx="6461703" cy="4523832"/>
          </a:xfrm>
          <a:custGeom>
            <a:avLst/>
            <a:gdLst/>
            <a:ahLst/>
            <a:cxnLst/>
            <a:rect l="l" t="t" r="r" b="b"/>
            <a:pathLst>
              <a:path w="6461703" h="4523832">
                <a:moveTo>
                  <a:pt x="0" y="0"/>
                </a:moveTo>
                <a:lnTo>
                  <a:pt x="6461703" y="0"/>
                </a:lnTo>
                <a:lnTo>
                  <a:pt x="6461703" y="4523832"/>
                </a:lnTo>
                <a:lnTo>
                  <a:pt x="0" y="4523832"/>
                </a:lnTo>
                <a:lnTo>
                  <a:pt x="0" y="0"/>
                </a:lnTo>
                <a:close/>
              </a:path>
            </a:pathLst>
          </a:custGeom>
          <a:blipFill>
            <a:blip r:embed="rId3"/>
            <a:stretch>
              <a:fillRect l="-24989" r="-24989"/>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a:ln w="12700">
              <a:solidFill>
                <a:srgbClr val="000000"/>
              </a:solidFill>
            </a:ln>
          </p:spPr>
        </p:sp>
      </p:grpSp>
      <p:sp>
        <p:nvSpPr>
          <p:cNvPr id="5" name="TextBox 5"/>
          <p:cNvSpPr txBox="1"/>
          <p:nvPr/>
        </p:nvSpPr>
        <p:spPr>
          <a:xfrm>
            <a:off x="992238" y="2247309"/>
            <a:ext cx="7596778" cy="924077"/>
          </a:xfrm>
          <a:prstGeom prst="rect">
            <a:avLst/>
          </a:prstGeom>
        </p:spPr>
        <p:txBody>
          <a:bodyPr lIns="0" tIns="0" rIns="0" bIns="0" rtlCol="0" anchor="t">
            <a:spAutoFit/>
          </a:bodyPr>
          <a:lstStyle/>
          <a:p>
            <a:pPr algn="l">
              <a:lnSpc>
                <a:spcPts val="6937"/>
              </a:lnSpc>
            </a:pPr>
            <a:r>
              <a:rPr lang="en-US" sz="5562" spc="9">
                <a:solidFill>
                  <a:srgbClr val="97B8FF"/>
                </a:solidFill>
                <a:latin typeface="ほのかアンティーク丸"/>
                <a:ea typeface="ほのかアンティーク丸"/>
                <a:cs typeface="ほのかアンティーク丸"/>
                <a:sym typeface="ほのかアンティーク丸"/>
              </a:rPr>
              <a:t>Core Data Structures</a:t>
            </a:r>
          </a:p>
        </p:txBody>
      </p:sp>
      <p:sp>
        <p:nvSpPr>
          <p:cNvPr id="6" name="TextBox 6"/>
          <p:cNvSpPr txBox="1"/>
          <p:nvPr/>
        </p:nvSpPr>
        <p:spPr>
          <a:xfrm>
            <a:off x="992238" y="3501333"/>
            <a:ext cx="16303523" cy="548878"/>
          </a:xfrm>
          <a:prstGeom prst="rect">
            <a:avLst/>
          </a:prstGeom>
        </p:spPr>
        <p:txBody>
          <a:bodyPr lIns="0" tIns="0" rIns="0" bIns="0" rtlCol="0" anchor="t">
            <a:spAutoFit/>
          </a:bodyPr>
          <a:lstStyle/>
          <a:p>
            <a:pPr algn="l">
              <a:lnSpc>
                <a:spcPts val="3562"/>
              </a:lnSpc>
            </a:pPr>
            <a:r>
              <a:rPr lang="en-US" sz="2187" spc="3">
                <a:solidFill>
                  <a:srgbClr val="E0D6DE"/>
                </a:solidFill>
                <a:latin typeface="ほのかアンティーク丸"/>
                <a:ea typeface="ほのかアンティーク丸"/>
                <a:cs typeface="ほのかアンティーク丸"/>
                <a:sym typeface="ほのかアンティーク丸"/>
              </a:rPr>
              <a:t>Our system leverages fundamental data structures to manage dynamic and interconnected prison data effectively.</a:t>
            </a:r>
          </a:p>
        </p:txBody>
      </p:sp>
      <p:sp>
        <p:nvSpPr>
          <p:cNvPr id="7" name="Freeform 7" descr="preencoded.png"/>
          <p:cNvSpPr/>
          <p:nvPr/>
        </p:nvSpPr>
        <p:spPr>
          <a:xfrm>
            <a:off x="992238" y="4369146"/>
            <a:ext cx="850554" cy="850554"/>
          </a:xfrm>
          <a:custGeom>
            <a:avLst/>
            <a:gdLst/>
            <a:ahLst/>
            <a:cxnLst/>
            <a:rect l="l" t="t" r="r" b="b"/>
            <a:pathLst>
              <a:path w="850554" h="850554">
                <a:moveTo>
                  <a:pt x="0" y="0"/>
                </a:moveTo>
                <a:lnTo>
                  <a:pt x="850554" y="0"/>
                </a:lnTo>
                <a:lnTo>
                  <a:pt x="850554" y="850554"/>
                </a:lnTo>
                <a:lnTo>
                  <a:pt x="0" y="850554"/>
                </a:lnTo>
                <a:lnTo>
                  <a:pt x="0" y="0"/>
                </a:lnTo>
                <a:close/>
              </a:path>
            </a:pathLst>
          </a:custGeom>
          <a:blipFill>
            <a:blip r:embed="rId3">
              <a:extLst>
                <a:ext uri="{96DAC541-7B7A-43D3-8B79-37D633B846F1}">
                  <asvg:svgBlip xmlns:asvg="http://schemas.microsoft.com/office/drawing/2016/SVG/main" r:embed="rId4"/>
                </a:ext>
              </a:extLst>
            </a:blip>
            <a:stretch>
              <a:fillRect l="-8888" r="-8889"/>
            </a:stretch>
          </a:blipFill>
        </p:spPr>
      </p:sp>
      <p:sp>
        <p:nvSpPr>
          <p:cNvPr id="8" name="TextBox 8"/>
          <p:cNvSpPr txBox="1"/>
          <p:nvPr/>
        </p:nvSpPr>
        <p:spPr>
          <a:xfrm>
            <a:off x="992238" y="5555009"/>
            <a:ext cx="3544043" cy="461962"/>
          </a:xfrm>
          <a:prstGeom prst="rect">
            <a:avLst/>
          </a:prstGeom>
        </p:spPr>
        <p:txBody>
          <a:bodyPr lIns="0" tIns="0" rIns="0" bIns="0" rtlCol="0" anchor="t">
            <a:spAutoFit/>
          </a:bodyPr>
          <a:lstStyle/>
          <a:p>
            <a:pPr algn="l">
              <a:lnSpc>
                <a:spcPts val="3437"/>
              </a:lnSpc>
            </a:pPr>
            <a:r>
              <a:rPr lang="en-US" sz="2750" spc="4">
                <a:solidFill>
                  <a:srgbClr val="E0D6DE"/>
                </a:solidFill>
                <a:latin typeface="ほのかアンティーク丸"/>
                <a:ea typeface="ほのかアンティーク丸"/>
                <a:cs typeface="ほのかアンティーク丸"/>
                <a:sym typeface="ほのかアンティーク丸"/>
              </a:rPr>
              <a:t>Linked Lists</a:t>
            </a:r>
          </a:p>
        </p:txBody>
      </p:sp>
      <p:sp>
        <p:nvSpPr>
          <p:cNvPr id="9" name="TextBox 9"/>
          <p:cNvSpPr txBox="1"/>
          <p:nvPr/>
        </p:nvSpPr>
        <p:spPr>
          <a:xfrm>
            <a:off x="992238" y="6091828"/>
            <a:ext cx="5198269" cy="1456134"/>
          </a:xfrm>
          <a:prstGeom prst="rect">
            <a:avLst/>
          </a:prstGeom>
        </p:spPr>
        <p:txBody>
          <a:bodyPr lIns="0" tIns="0" rIns="0" bIns="0" rtlCol="0" anchor="t">
            <a:spAutoFit/>
          </a:bodyPr>
          <a:lstStyle/>
          <a:p>
            <a:pPr algn="l">
              <a:lnSpc>
                <a:spcPts val="3562"/>
              </a:lnSpc>
            </a:pPr>
            <a:r>
              <a:rPr lang="en-US" sz="2187" spc="3">
                <a:solidFill>
                  <a:srgbClr val="E0D6DE"/>
                </a:solidFill>
                <a:latin typeface="ほのかアンティーク丸"/>
                <a:ea typeface="ほのかアンティーク丸"/>
                <a:cs typeface="ほのかアンティーク丸"/>
                <a:sym typeface="ほのかアンティーク丸"/>
              </a:rPr>
              <a:t>Used for dynamic record management of prisoners and visitors, allowing efficient additions and deletions.</a:t>
            </a:r>
          </a:p>
        </p:txBody>
      </p:sp>
      <p:sp>
        <p:nvSpPr>
          <p:cNvPr id="10" name="Freeform 10" descr="preencoded.png"/>
          <p:cNvSpPr/>
          <p:nvPr/>
        </p:nvSpPr>
        <p:spPr>
          <a:xfrm>
            <a:off x="6544866" y="4369146"/>
            <a:ext cx="850554" cy="850554"/>
          </a:xfrm>
          <a:custGeom>
            <a:avLst/>
            <a:gdLst/>
            <a:ahLst/>
            <a:cxnLst/>
            <a:rect l="l" t="t" r="r" b="b"/>
            <a:pathLst>
              <a:path w="850554" h="850554">
                <a:moveTo>
                  <a:pt x="0" y="0"/>
                </a:moveTo>
                <a:lnTo>
                  <a:pt x="850554" y="0"/>
                </a:lnTo>
                <a:lnTo>
                  <a:pt x="850554" y="850554"/>
                </a:lnTo>
                <a:lnTo>
                  <a:pt x="0" y="850554"/>
                </a:lnTo>
                <a:lnTo>
                  <a:pt x="0" y="0"/>
                </a:lnTo>
                <a:close/>
              </a:path>
            </a:pathLst>
          </a:custGeom>
          <a:blipFill>
            <a:blip r:embed="rId5">
              <a:extLst>
                <a:ext uri="{96DAC541-7B7A-43D3-8B79-37D633B846F1}">
                  <asvg:svgBlip xmlns:asvg="http://schemas.microsoft.com/office/drawing/2016/SVG/main" r:embed="rId6"/>
                </a:ext>
              </a:extLst>
            </a:blip>
            <a:stretch>
              <a:fillRect t="-8332" b="-8333"/>
            </a:stretch>
          </a:blipFill>
        </p:spPr>
      </p:sp>
      <p:sp>
        <p:nvSpPr>
          <p:cNvPr id="11" name="TextBox 11"/>
          <p:cNvSpPr txBox="1"/>
          <p:nvPr/>
        </p:nvSpPr>
        <p:spPr>
          <a:xfrm>
            <a:off x="6544866" y="5555009"/>
            <a:ext cx="3544043" cy="461962"/>
          </a:xfrm>
          <a:prstGeom prst="rect">
            <a:avLst/>
          </a:prstGeom>
        </p:spPr>
        <p:txBody>
          <a:bodyPr lIns="0" tIns="0" rIns="0" bIns="0" rtlCol="0" anchor="t">
            <a:spAutoFit/>
          </a:bodyPr>
          <a:lstStyle/>
          <a:p>
            <a:pPr algn="l">
              <a:lnSpc>
                <a:spcPts val="3437"/>
              </a:lnSpc>
            </a:pPr>
            <a:r>
              <a:rPr lang="en-US" sz="2750" spc="4">
                <a:solidFill>
                  <a:srgbClr val="E0D6DE"/>
                </a:solidFill>
                <a:latin typeface="ほのかアンティーク丸"/>
                <a:ea typeface="ほのかアンティーク丸"/>
                <a:cs typeface="ほのかアンティーク丸"/>
                <a:sym typeface="ほのかアンティーク丸"/>
              </a:rPr>
              <a:t>Stack</a:t>
            </a:r>
          </a:p>
        </p:txBody>
      </p:sp>
      <p:sp>
        <p:nvSpPr>
          <p:cNvPr id="12" name="TextBox 12"/>
          <p:cNvSpPr txBox="1"/>
          <p:nvPr/>
        </p:nvSpPr>
        <p:spPr>
          <a:xfrm>
            <a:off x="6544866" y="6091828"/>
            <a:ext cx="5198269" cy="1909762"/>
          </a:xfrm>
          <a:prstGeom prst="rect">
            <a:avLst/>
          </a:prstGeom>
        </p:spPr>
        <p:txBody>
          <a:bodyPr lIns="0" tIns="0" rIns="0" bIns="0" rtlCol="0" anchor="t">
            <a:spAutoFit/>
          </a:bodyPr>
          <a:lstStyle/>
          <a:p>
            <a:pPr algn="l">
              <a:lnSpc>
                <a:spcPts val="3562"/>
              </a:lnSpc>
            </a:pPr>
            <a:r>
              <a:rPr lang="en-US" sz="2187" spc="3">
                <a:solidFill>
                  <a:srgbClr val="E0D6DE"/>
                </a:solidFill>
                <a:latin typeface="ほのかアンティーク丸"/>
                <a:ea typeface="ほのかアンティーク丸"/>
                <a:cs typeface="ほのかアンティーク丸"/>
                <a:sym typeface="ほのかアンティーク丸"/>
              </a:rPr>
              <a:t>Manages the reusability of prisoner IDs, ensuring no IDs are wasted and providing a LIFO approach for assignment.</a:t>
            </a:r>
          </a:p>
        </p:txBody>
      </p:sp>
      <p:sp>
        <p:nvSpPr>
          <p:cNvPr id="13" name="Freeform 13" descr="preencoded.png"/>
          <p:cNvSpPr/>
          <p:nvPr/>
        </p:nvSpPr>
        <p:spPr>
          <a:xfrm>
            <a:off x="12097493" y="4369146"/>
            <a:ext cx="850554" cy="850554"/>
          </a:xfrm>
          <a:custGeom>
            <a:avLst/>
            <a:gdLst/>
            <a:ahLst/>
            <a:cxnLst/>
            <a:rect l="l" t="t" r="r" b="b"/>
            <a:pathLst>
              <a:path w="850554" h="850554">
                <a:moveTo>
                  <a:pt x="0" y="0"/>
                </a:moveTo>
                <a:lnTo>
                  <a:pt x="850554" y="0"/>
                </a:lnTo>
                <a:lnTo>
                  <a:pt x="850554" y="850554"/>
                </a:lnTo>
                <a:lnTo>
                  <a:pt x="0" y="850554"/>
                </a:lnTo>
                <a:lnTo>
                  <a:pt x="0" y="0"/>
                </a:lnTo>
                <a:close/>
              </a:path>
            </a:pathLst>
          </a:custGeom>
          <a:blipFill>
            <a:blip r:embed="rId7">
              <a:extLst>
                <a:ext uri="{96DAC541-7B7A-43D3-8B79-37D633B846F1}">
                  <asvg:svgBlip xmlns:asvg="http://schemas.microsoft.com/office/drawing/2016/SVG/main" r:embed="rId8"/>
                </a:ext>
              </a:extLst>
            </a:blip>
            <a:stretch>
              <a:fillRect l="-4444" r="-4443"/>
            </a:stretch>
          </a:blipFill>
        </p:spPr>
      </p:sp>
      <p:sp>
        <p:nvSpPr>
          <p:cNvPr id="14" name="TextBox 14"/>
          <p:cNvSpPr txBox="1"/>
          <p:nvPr/>
        </p:nvSpPr>
        <p:spPr>
          <a:xfrm>
            <a:off x="12097493" y="5555009"/>
            <a:ext cx="3544043" cy="461962"/>
          </a:xfrm>
          <a:prstGeom prst="rect">
            <a:avLst/>
          </a:prstGeom>
        </p:spPr>
        <p:txBody>
          <a:bodyPr lIns="0" tIns="0" rIns="0" bIns="0" rtlCol="0" anchor="t">
            <a:spAutoFit/>
          </a:bodyPr>
          <a:lstStyle/>
          <a:p>
            <a:pPr algn="l">
              <a:lnSpc>
                <a:spcPts val="3437"/>
              </a:lnSpc>
            </a:pPr>
            <a:r>
              <a:rPr lang="en-US" sz="2750" spc="4">
                <a:solidFill>
                  <a:srgbClr val="E0D6DE"/>
                </a:solidFill>
                <a:latin typeface="ほのかアンティーク丸"/>
                <a:ea typeface="ほのかアンティーク丸"/>
                <a:cs typeface="ほのかアンティーク丸"/>
                <a:sym typeface="ほのかアンティーク丸"/>
              </a:rPr>
              <a:t>Queue</a:t>
            </a:r>
          </a:p>
        </p:txBody>
      </p:sp>
      <p:sp>
        <p:nvSpPr>
          <p:cNvPr id="15" name="TextBox 15"/>
          <p:cNvSpPr txBox="1"/>
          <p:nvPr/>
        </p:nvSpPr>
        <p:spPr>
          <a:xfrm>
            <a:off x="12097493" y="6091828"/>
            <a:ext cx="5198269" cy="1456134"/>
          </a:xfrm>
          <a:prstGeom prst="rect">
            <a:avLst/>
          </a:prstGeom>
        </p:spPr>
        <p:txBody>
          <a:bodyPr lIns="0" tIns="0" rIns="0" bIns="0" rtlCol="0" anchor="t">
            <a:spAutoFit/>
          </a:bodyPr>
          <a:lstStyle/>
          <a:p>
            <a:pPr algn="l">
              <a:lnSpc>
                <a:spcPts val="3562"/>
              </a:lnSpc>
            </a:pPr>
            <a:r>
              <a:rPr lang="en-US" sz="2187" spc="3">
                <a:solidFill>
                  <a:srgbClr val="E0D6DE"/>
                </a:solidFill>
                <a:latin typeface="ほのかアンティーク丸"/>
                <a:ea typeface="ほのかアンティーク丸"/>
                <a:cs typeface="ほのかアンティーク丸"/>
                <a:sym typeface="ほのかアンティーク丸"/>
              </a:rPr>
              <a:t>Implements visitor management on a First-In-First-Out (FIFO) basis, ensuring fair and orderly processing of arrivals.</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a:ln w="12700">
              <a:solidFill>
                <a:srgbClr val="000000"/>
              </a:solidFill>
            </a:ln>
          </p:spPr>
        </p:sp>
      </p:grpSp>
      <p:sp>
        <p:nvSpPr>
          <p:cNvPr id="5" name="TextBox 5"/>
          <p:cNvSpPr txBox="1"/>
          <p:nvPr/>
        </p:nvSpPr>
        <p:spPr>
          <a:xfrm>
            <a:off x="992238" y="2339426"/>
            <a:ext cx="7449445" cy="924077"/>
          </a:xfrm>
          <a:prstGeom prst="rect">
            <a:avLst/>
          </a:prstGeom>
        </p:spPr>
        <p:txBody>
          <a:bodyPr lIns="0" tIns="0" rIns="0" bIns="0" rtlCol="0" anchor="t">
            <a:spAutoFit/>
          </a:bodyPr>
          <a:lstStyle/>
          <a:p>
            <a:pPr algn="l">
              <a:lnSpc>
                <a:spcPts val="6937"/>
              </a:lnSpc>
            </a:pPr>
            <a:r>
              <a:rPr lang="en-US" sz="5562" spc="9">
                <a:solidFill>
                  <a:srgbClr val="97B8FF"/>
                </a:solidFill>
                <a:latin typeface="ほのかアンティーク丸"/>
                <a:ea typeface="ほのかアンティーク丸"/>
                <a:cs typeface="ほのかアンティーク丸"/>
                <a:sym typeface="ほのかアンティーク丸"/>
              </a:rPr>
              <a:t>Essential Algorithms</a:t>
            </a:r>
          </a:p>
        </p:txBody>
      </p:sp>
      <p:sp>
        <p:nvSpPr>
          <p:cNvPr id="6" name="TextBox 6"/>
          <p:cNvSpPr txBox="1"/>
          <p:nvPr/>
        </p:nvSpPr>
        <p:spPr>
          <a:xfrm>
            <a:off x="992238" y="3593459"/>
            <a:ext cx="16303523" cy="548878"/>
          </a:xfrm>
          <a:prstGeom prst="rect">
            <a:avLst/>
          </a:prstGeom>
        </p:spPr>
        <p:txBody>
          <a:bodyPr lIns="0" tIns="0" rIns="0" bIns="0" rtlCol="0" anchor="t">
            <a:spAutoFit/>
          </a:bodyPr>
          <a:lstStyle/>
          <a:p>
            <a:pPr algn="l">
              <a:lnSpc>
                <a:spcPts val="3562"/>
              </a:lnSpc>
            </a:pPr>
            <a:r>
              <a:rPr lang="en-US" sz="2187" spc="3">
                <a:solidFill>
                  <a:srgbClr val="E0D6DE"/>
                </a:solidFill>
                <a:latin typeface="ほのかアンティーク丸"/>
                <a:ea typeface="ほのかアンティーク丸"/>
                <a:cs typeface="ほのかアンティーク丸"/>
                <a:sym typeface="ほのかアンティーク丸"/>
              </a:rPr>
              <a:t>The efficient functioning of our Prison Management System relies on these fundamental algorithms for data manipulation.</a:t>
            </a:r>
          </a:p>
        </p:txBody>
      </p:sp>
      <p:grpSp>
        <p:nvGrpSpPr>
          <p:cNvPr id="7" name="Group 7"/>
          <p:cNvGrpSpPr/>
          <p:nvPr/>
        </p:nvGrpSpPr>
        <p:grpSpPr>
          <a:xfrm>
            <a:off x="992238" y="4461272"/>
            <a:ext cx="16303523" cy="3448202"/>
            <a:chOff x="0" y="0"/>
            <a:chExt cx="21738031" cy="4597603"/>
          </a:xfrm>
        </p:grpSpPr>
        <p:sp>
          <p:nvSpPr>
            <p:cNvPr id="8" name="Freeform 8"/>
            <p:cNvSpPr/>
            <p:nvPr/>
          </p:nvSpPr>
          <p:spPr>
            <a:xfrm>
              <a:off x="0" y="0"/>
              <a:ext cx="21737954" cy="4597527"/>
            </a:xfrm>
            <a:custGeom>
              <a:avLst/>
              <a:gdLst/>
              <a:ahLst/>
              <a:cxnLst/>
              <a:rect l="l" t="t" r="r" b="b"/>
              <a:pathLst>
                <a:path w="21737954" h="4597527">
                  <a:moveTo>
                    <a:pt x="0" y="56642"/>
                  </a:moveTo>
                  <a:cubicBezTo>
                    <a:pt x="0" y="25400"/>
                    <a:pt x="25400" y="0"/>
                    <a:pt x="56642" y="0"/>
                  </a:cubicBezTo>
                  <a:lnTo>
                    <a:pt x="21681312" y="0"/>
                  </a:lnTo>
                  <a:cubicBezTo>
                    <a:pt x="21712681" y="0"/>
                    <a:pt x="21737954" y="25400"/>
                    <a:pt x="21737954" y="56642"/>
                  </a:cubicBezTo>
                  <a:lnTo>
                    <a:pt x="21737954" y="4540885"/>
                  </a:lnTo>
                  <a:cubicBezTo>
                    <a:pt x="21737954" y="4572254"/>
                    <a:pt x="21712554" y="4597527"/>
                    <a:pt x="21681312" y="4597527"/>
                  </a:cubicBezTo>
                  <a:lnTo>
                    <a:pt x="56642" y="4597527"/>
                  </a:lnTo>
                  <a:cubicBezTo>
                    <a:pt x="25273" y="4597527"/>
                    <a:pt x="0" y="4572127"/>
                    <a:pt x="0" y="4540885"/>
                  </a:cubicBezTo>
                  <a:close/>
                </a:path>
              </a:pathLst>
            </a:custGeom>
            <a:solidFill>
              <a:srgbClr val="26262B"/>
            </a:solidFill>
            <a:ln w="12700">
              <a:solidFill>
                <a:srgbClr val="000000"/>
              </a:solidFill>
            </a:ln>
          </p:spPr>
        </p:sp>
      </p:grpSp>
      <p:grpSp>
        <p:nvGrpSpPr>
          <p:cNvPr id="9" name="Group 9"/>
          <p:cNvGrpSpPr/>
          <p:nvPr/>
        </p:nvGrpSpPr>
        <p:grpSpPr>
          <a:xfrm>
            <a:off x="992238" y="4461272"/>
            <a:ext cx="5434460" cy="3448202"/>
            <a:chOff x="0" y="0"/>
            <a:chExt cx="7245947" cy="4597603"/>
          </a:xfrm>
        </p:grpSpPr>
        <p:sp>
          <p:nvSpPr>
            <p:cNvPr id="10" name="Freeform 10"/>
            <p:cNvSpPr/>
            <p:nvPr/>
          </p:nvSpPr>
          <p:spPr>
            <a:xfrm>
              <a:off x="0" y="0"/>
              <a:ext cx="7245858" cy="4597527"/>
            </a:xfrm>
            <a:custGeom>
              <a:avLst/>
              <a:gdLst/>
              <a:ahLst/>
              <a:cxnLst/>
              <a:rect l="l" t="t" r="r" b="b"/>
              <a:pathLst>
                <a:path w="7245858" h="4597527">
                  <a:moveTo>
                    <a:pt x="0" y="56642"/>
                  </a:moveTo>
                  <a:cubicBezTo>
                    <a:pt x="0" y="25400"/>
                    <a:pt x="25400" y="0"/>
                    <a:pt x="56642" y="0"/>
                  </a:cubicBezTo>
                  <a:lnTo>
                    <a:pt x="7189216" y="0"/>
                  </a:lnTo>
                  <a:cubicBezTo>
                    <a:pt x="7220585" y="0"/>
                    <a:pt x="7245858" y="25400"/>
                    <a:pt x="7245858" y="56642"/>
                  </a:cubicBezTo>
                  <a:lnTo>
                    <a:pt x="7245858" y="4540885"/>
                  </a:lnTo>
                  <a:cubicBezTo>
                    <a:pt x="7245858" y="4572254"/>
                    <a:pt x="7220458" y="4597527"/>
                    <a:pt x="7189216" y="4597527"/>
                  </a:cubicBezTo>
                  <a:lnTo>
                    <a:pt x="56642" y="4597527"/>
                  </a:lnTo>
                  <a:cubicBezTo>
                    <a:pt x="25273" y="4597527"/>
                    <a:pt x="0" y="4572127"/>
                    <a:pt x="0" y="4540885"/>
                  </a:cubicBezTo>
                  <a:close/>
                </a:path>
              </a:pathLst>
            </a:custGeom>
            <a:solidFill>
              <a:srgbClr val="26262B"/>
            </a:solidFill>
            <a:ln w="12700">
              <a:solidFill>
                <a:srgbClr val="000000"/>
              </a:solidFill>
            </a:ln>
          </p:spPr>
        </p:sp>
      </p:grpSp>
      <p:sp>
        <p:nvSpPr>
          <p:cNvPr id="11" name="TextBox 11"/>
          <p:cNvSpPr txBox="1"/>
          <p:nvPr/>
        </p:nvSpPr>
        <p:spPr>
          <a:xfrm>
            <a:off x="1275759" y="4725743"/>
            <a:ext cx="3544043" cy="461962"/>
          </a:xfrm>
          <a:prstGeom prst="rect">
            <a:avLst/>
          </a:prstGeom>
        </p:spPr>
        <p:txBody>
          <a:bodyPr lIns="0" tIns="0" rIns="0" bIns="0" rtlCol="0" anchor="t">
            <a:spAutoFit/>
          </a:bodyPr>
          <a:lstStyle/>
          <a:p>
            <a:pPr algn="l">
              <a:lnSpc>
                <a:spcPts val="3437"/>
              </a:lnSpc>
            </a:pPr>
            <a:r>
              <a:rPr lang="en-US" sz="2750" spc="4">
                <a:solidFill>
                  <a:srgbClr val="E0D6DE"/>
                </a:solidFill>
                <a:latin typeface="ほのかアンティーク丸"/>
                <a:ea typeface="ほのかアンティーク丸"/>
                <a:cs typeface="ほのかアンティーク丸"/>
                <a:sym typeface="ほのかアンティーク丸"/>
              </a:rPr>
              <a:t>Linear Search</a:t>
            </a:r>
          </a:p>
        </p:txBody>
      </p:sp>
      <p:sp>
        <p:nvSpPr>
          <p:cNvPr id="12" name="TextBox 12"/>
          <p:cNvSpPr txBox="1"/>
          <p:nvPr/>
        </p:nvSpPr>
        <p:spPr>
          <a:xfrm>
            <a:off x="1275759" y="5262562"/>
            <a:ext cx="4867427" cy="1909762"/>
          </a:xfrm>
          <a:prstGeom prst="rect">
            <a:avLst/>
          </a:prstGeom>
        </p:spPr>
        <p:txBody>
          <a:bodyPr lIns="0" tIns="0" rIns="0" bIns="0" rtlCol="0" anchor="t">
            <a:spAutoFit/>
          </a:bodyPr>
          <a:lstStyle/>
          <a:p>
            <a:pPr algn="l">
              <a:lnSpc>
                <a:spcPts val="3562"/>
              </a:lnSpc>
            </a:pPr>
            <a:r>
              <a:rPr lang="en-US" sz="2187" spc="3">
                <a:solidFill>
                  <a:srgbClr val="E0D6DE"/>
                </a:solidFill>
                <a:latin typeface="ほのかアンティーク丸"/>
                <a:ea typeface="ほのかアンティーク丸"/>
                <a:cs typeface="ほのかアンティーク丸"/>
                <a:sym typeface="ほのかアンティーク丸"/>
              </a:rPr>
              <a:t>Applied for locating specific records efficiently across various modules, such as finding a prisoner by ID or a visitor by name.</a:t>
            </a:r>
          </a:p>
        </p:txBody>
      </p:sp>
      <p:grpSp>
        <p:nvGrpSpPr>
          <p:cNvPr id="13" name="Group 13"/>
          <p:cNvGrpSpPr/>
          <p:nvPr/>
        </p:nvGrpSpPr>
        <p:grpSpPr>
          <a:xfrm>
            <a:off x="6426698" y="4461272"/>
            <a:ext cx="5434460" cy="3448202"/>
            <a:chOff x="0" y="0"/>
            <a:chExt cx="7245947" cy="4597603"/>
          </a:xfrm>
        </p:grpSpPr>
        <p:sp>
          <p:nvSpPr>
            <p:cNvPr id="14" name="Freeform 14"/>
            <p:cNvSpPr/>
            <p:nvPr/>
          </p:nvSpPr>
          <p:spPr>
            <a:xfrm>
              <a:off x="0" y="0"/>
              <a:ext cx="7245985" cy="4597654"/>
            </a:xfrm>
            <a:custGeom>
              <a:avLst/>
              <a:gdLst/>
              <a:ahLst/>
              <a:cxnLst/>
              <a:rect l="l" t="t" r="r" b="b"/>
              <a:pathLst>
                <a:path w="7245985" h="4597654">
                  <a:moveTo>
                    <a:pt x="0" y="0"/>
                  </a:moveTo>
                  <a:lnTo>
                    <a:pt x="7245985" y="0"/>
                  </a:lnTo>
                  <a:lnTo>
                    <a:pt x="7245985" y="4597654"/>
                  </a:lnTo>
                  <a:lnTo>
                    <a:pt x="0" y="4597654"/>
                  </a:lnTo>
                  <a:close/>
                </a:path>
              </a:pathLst>
            </a:custGeom>
            <a:solidFill>
              <a:srgbClr val="26262B"/>
            </a:solidFill>
            <a:ln w="12700">
              <a:solidFill>
                <a:srgbClr val="000000"/>
              </a:solidFill>
            </a:ln>
          </p:spPr>
        </p:sp>
      </p:grpSp>
      <p:grpSp>
        <p:nvGrpSpPr>
          <p:cNvPr id="15" name="Group 15"/>
          <p:cNvGrpSpPr/>
          <p:nvPr/>
        </p:nvGrpSpPr>
        <p:grpSpPr>
          <a:xfrm>
            <a:off x="6426698" y="4461272"/>
            <a:ext cx="38100" cy="3448202"/>
            <a:chOff x="0" y="0"/>
            <a:chExt cx="50800" cy="4597603"/>
          </a:xfrm>
        </p:grpSpPr>
        <p:sp>
          <p:nvSpPr>
            <p:cNvPr id="16" name="Freeform 16"/>
            <p:cNvSpPr/>
            <p:nvPr/>
          </p:nvSpPr>
          <p:spPr>
            <a:xfrm>
              <a:off x="0" y="0"/>
              <a:ext cx="50800" cy="4597654"/>
            </a:xfrm>
            <a:custGeom>
              <a:avLst/>
              <a:gdLst/>
              <a:ahLst/>
              <a:cxnLst/>
              <a:rect l="l" t="t" r="r" b="b"/>
              <a:pathLst>
                <a:path w="50800" h="4597654">
                  <a:moveTo>
                    <a:pt x="0" y="25400"/>
                  </a:moveTo>
                  <a:cubicBezTo>
                    <a:pt x="0" y="11430"/>
                    <a:pt x="11430" y="0"/>
                    <a:pt x="25400" y="0"/>
                  </a:cubicBezTo>
                  <a:cubicBezTo>
                    <a:pt x="39370" y="0"/>
                    <a:pt x="50800" y="11430"/>
                    <a:pt x="50800" y="25400"/>
                  </a:cubicBezTo>
                  <a:lnTo>
                    <a:pt x="50800" y="4572254"/>
                  </a:lnTo>
                  <a:cubicBezTo>
                    <a:pt x="50800" y="4586224"/>
                    <a:pt x="39370" y="4597654"/>
                    <a:pt x="25400" y="4597654"/>
                  </a:cubicBezTo>
                  <a:cubicBezTo>
                    <a:pt x="11430" y="4597654"/>
                    <a:pt x="0" y="4586224"/>
                    <a:pt x="0" y="4572254"/>
                  </a:cubicBezTo>
                  <a:close/>
                </a:path>
              </a:pathLst>
            </a:custGeom>
            <a:solidFill>
              <a:srgbClr val="3F3F44"/>
            </a:solidFill>
            <a:ln w="12700">
              <a:solidFill>
                <a:srgbClr val="000000"/>
              </a:solidFill>
            </a:ln>
          </p:spPr>
        </p:sp>
      </p:grpSp>
      <p:sp>
        <p:nvSpPr>
          <p:cNvPr id="17" name="TextBox 17"/>
          <p:cNvSpPr txBox="1"/>
          <p:nvPr/>
        </p:nvSpPr>
        <p:spPr>
          <a:xfrm>
            <a:off x="6710210" y="4725743"/>
            <a:ext cx="3544043" cy="461962"/>
          </a:xfrm>
          <a:prstGeom prst="rect">
            <a:avLst/>
          </a:prstGeom>
        </p:spPr>
        <p:txBody>
          <a:bodyPr lIns="0" tIns="0" rIns="0" bIns="0" rtlCol="0" anchor="t">
            <a:spAutoFit/>
          </a:bodyPr>
          <a:lstStyle/>
          <a:p>
            <a:pPr algn="l">
              <a:lnSpc>
                <a:spcPts val="3437"/>
              </a:lnSpc>
            </a:pPr>
            <a:r>
              <a:rPr lang="en-US" sz="2750" spc="4">
                <a:solidFill>
                  <a:srgbClr val="E0D6DE"/>
                </a:solidFill>
                <a:latin typeface="ほのかアンティーク丸"/>
                <a:ea typeface="ほのかアンティーク丸"/>
                <a:cs typeface="ほのかアンティーク丸"/>
                <a:sym typeface="ほのかアンティーク丸"/>
              </a:rPr>
              <a:t>O(1) Head Insertion</a:t>
            </a:r>
          </a:p>
        </p:txBody>
      </p:sp>
      <p:sp>
        <p:nvSpPr>
          <p:cNvPr id="18" name="TextBox 18"/>
          <p:cNvSpPr txBox="1"/>
          <p:nvPr/>
        </p:nvSpPr>
        <p:spPr>
          <a:xfrm>
            <a:off x="6710210" y="5262562"/>
            <a:ext cx="4867427" cy="1456134"/>
          </a:xfrm>
          <a:prstGeom prst="rect">
            <a:avLst/>
          </a:prstGeom>
        </p:spPr>
        <p:txBody>
          <a:bodyPr lIns="0" tIns="0" rIns="0" bIns="0" rtlCol="0" anchor="t">
            <a:spAutoFit/>
          </a:bodyPr>
          <a:lstStyle/>
          <a:p>
            <a:pPr algn="l">
              <a:lnSpc>
                <a:spcPts val="3562"/>
              </a:lnSpc>
            </a:pPr>
            <a:r>
              <a:rPr lang="en-US" sz="2187" spc="3">
                <a:solidFill>
                  <a:srgbClr val="E0D6DE"/>
                </a:solidFill>
                <a:latin typeface="ほのかアンティーク丸"/>
                <a:ea typeface="ほのかアンティーク丸"/>
                <a:cs typeface="ほのかアンティーク丸"/>
                <a:sym typeface="ほのかアンティーク丸"/>
              </a:rPr>
              <a:t>Utilised for adding new records to linked lists, providing constant-time complexity for rapid data entry.</a:t>
            </a:r>
          </a:p>
        </p:txBody>
      </p:sp>
      <p:grpSp>
        <p:nvGrpSpPr>
          <p:cNvPr id="19" name="Group 19"/>
          <p:cNvGrpSpPr/>
          <p:nvPr/>
        </p:nvGrpSpPr>
        <p:grpSpPr>
          <a:xfrm>
            <a:off x="11861159" y="4461272"/>
            <a:ext cx="5434460" cy="3448202"/>
            <a:chOff x="0" y="0"/>
            <a:chExt cx="7245947" cy="4597603"/>
          </a:xfrm>
        </p:grpSpPr>
        <p:sp>
          <p:nvSpPr>
            <p:cNvPr id="20" name="Freeform 20"/>
            <p:cNvSpPr/>
            <p:nvPr/>
          </p:nvSpPr>
          <p:spPr>
            <a:xfrm>
              <a:off x="0" y="0"/>
              <a:ext cx="7245985" cy="4597654"/>
            </a:xfrm>
            <a:custGeom>
              <a:avLst/>
              <a:gdLst/>
              <a:ahLst/>
              <a:cxnLst/>
              <a:rect l="l" t="t" r="r" b="b"/>
              <a:pathLst>
                <a:path w="7245985" h="4597654">
                  <a:moveTo>
                    <a:pt x="0" y="0"/>
                  </a:moveTo>
                  <a:lnTo>
                    <a:pt x="7245985" y="0"/>
                  </a:lnTo>
                  <a:lnTo>
                    <a:pt x="7245985" y="4597654"/>
                  </a:lnTo>
                  <a:lnTo>
                    <a:pt x="0" y="4597654"/>
                  </a:lnTo>
                  <a:close/>
                </a:path>
              </a:pathLst>
            </a:custGeom>
            <a:solidFill>
              <a:srgbClr val="26262B"/>
            </a:solidFill>
            <a:ln w="12700">
              <a:solidFill>
                <a:srgbClr val="000000"/>
              </a:solidFill>
            </a:ln>
          </p:spPr>
        </p:sp>
      </p:grpSp>
      <p:grpSp>
        <p:nvGrpSpPr>
          <p:cNvPr id="21" name="Group 21"/>
          <p:cNvGrpSpPr/>
          <p:nvPr/>
        </p:nvGrpSpPr>
        <p:grpSpPr>
          <a:xfrm>
            <a:off x="11861159" y="4461272"/>
            <a:ext cx="38100" cy="3448202"/>
            <a:chOff x="0" y="0"/>
            <a:chExt cx="50800" cy="4597603"/>
          </a:xfrm>
        </p:grpSpPr>
        <p:sp>
          <p:nvSpPr>
            <p:cNvPr id="22" name="Freeform 22"/>
            <p:cNvSpPr/>
            <p:nvPr/>
          </p:nvSpPr>
          <p:spPr>
            <a:xfrm>
              <a:off x="0" y="0"/>
              <a:ext cx="50800" cy="4597654"/>
            </a:xfrm>
            <a:custGeom>
              <a:avLst/>
              <a:gdLst/>
              <a:ahLst/>
              <a:cxnLst/>
              <a:rect l="l" t="t" r="r" b="b"/>
              <a:pathLst>
                <a:path w="50800" h="4597654">
                  <a:moveTo>
                    <a:pt x="0" y="25400"/>
                  </a:moveTo>
                  <a:cubicBezTo>
                    <a:pt x="0" y="11430"/>
                    <a:pt x="11430" y="0"/>
                    <a:pt x="25400" y="0"/>
                  </a:cubicBezTo>
                  <a:cubicBezTo>
                    <a:pt x="39370" y="0"/>
                    <a:pt x="50800" y="11430"/>
                    <a:pt x="50800" y="25400"/>
                  </a:cubicBezTo>
                  <a:lnTo>
                    <a:pt x="50800" y="4572254"/>
                  </a:lnTo>
                  <a:cubicBezTo>
                    <a:pt x="50800" y="4586224"/>
                    <a:pt x="39370" y="4597654"/>
                    <a:pt x="25400" y="4597654"/>
                  </a:cubicBezTo>
                  <a:cubicBezTo>
                    <a:pt x="11430" y="4597654"/>
                    <a:pt x="0" y="4586224"/>
                    <a:pt x="0" y="4572254"/>
                  </a:cubicBezTo>
                  <a:close/>
                </a:path>
              </a:pathLst>
            </a:custGeom>
            <a:solidFill>
              <a:srgbClr val="3F3F44"/>
            </a:solidFill>
            <a:ln w="12700">
              <a:solidFill>
                <a:srgbClr val="000000"/>
              </a:solidFill>
            </a:ln>
          </p:spPr>
        </p:sp>
      </p:grpSp>
      <p:sp>
        <p:nvSpPr>
          <p:cNvPr id="23" name="TextBox 23"/>
          <p:cNvSpPr txBox="1"/>
          <p:nvPr/>
        </p:nvSpPr>
        <p:spPr>
          <a:xfrm>
            <a:off x="12144670" y="4725743"/>
            <a:ext cx="3565627" cy="461962"/>
          </a:xfrm>
          <a:prstGeom prst="rect">
            <a:avLst/>
          </a:prstGeom>
        </p:spPr>
        <p:txBody>
          <a:bodyPr lIns="0" tIns="0" rIns="0" bIns="0" rtlCol="0" anchor="t">
            <a:spAutoFit/>
          </a:bodyPr>
          <a:lstStyle/>
          <a:p>
            <a:pPr algn="l">
              <a:lnSpc>
                <a:spcPts val="3437"/>
              </a:lnSpc>
            </a:pPr>
            <a:r>
              <a:rPr lang="en-US" sz="2750" spc="4">
                <a:solidFill>
                  <a:srgbClr val="E0D6DE"/>
                </a:solidFill>
                <a:latin typeface="ほのかアンティーク丸"/>
                <a:ea typeface="ほのかアンティーク丸"/>
                <a:cs typeface="ほのかアンティーク丸"/>
                <a:sym typeface="ほのかアンティーク丸"/>
              </a:rPr>
              <a:t>Linked List Deletion</a:t>
            </a:r>
          </a:p>
        </p:txBody>
      </p:sp>
      <p:sp>
        <p:nvSpPr>
          <p:cNvPr id="24" name="TextBox 24"/>
          <p:cNvSpPr txBox="1"/>
          <p:nvPr/>
        </p:nvSpPr>
        <p:spPr>
          <a:xfrm>
            <a:off x="12144670" y="5262562"/>
            <a:ext cx="4867427" cy="2363391"/>
          </a:xfrm>
          <a:prstGeom prst="rect">
            <a:avLst/>
          </a:prstGeom>
        </p:spPr>
        <p:txBody>
          <a:bodyPr lIns="0" tIns="0" rIns="0" bIns="0" rtlCol="0" anchor="t">
            <a:spAutoFit/>
          </a:bodyPr>
          <a:lstStyle/>
          <a:p>
            <a:pPr algn="l">
              <a:lnSpc>
                <a:spcPts val="3562"/>
              </a:lnSpc>
            </a:pPr>
            <a:r>
              <a:rPr lang="en-US" sz="2187" spc="3">
                <a:solidFill>
                  <a:srgbClr val="E0D6DE"/>
                </a:solidFill>
                <a:latin typeface="ほのかアンティーク丸"/>
                <a:ea typeface="ほのかアンティーク丸"/>
                <a:cs typeface="ほのかアンティーク丸"/>
                <a:sym typeface="ほのかアンティーク丸"/>
              </a:rPr>
              <a:t>Employed for removing records from dynamic lists, ensuring proper memory management and data integrity when items are no longer needed.</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a:ln w="12700">
              <a:solidFill>
                <a:srgbClr val="000000"/>
              </a:solidFill>
            </a:ln>
          </p:spPr>
        </p:sp>
      </p:grpSp>
      <p:sp>
        <p:nvSpPr>
          <p:cNvPr id="5" name="TextBox 5"/>
          <p:cNvSpPr txBox="1"/>
          <p:nvPr/>
        </p:nvSpPr>
        <p:spPr>
          <a:xfrm>
            <a:off x="750541" y="561232"/>
            <a:ext cx="9976990" cy="698744"/>
          </a:xfrm>
          <a:prstGeom prst="rect">
            <a:avLst/>
          </a:prstGeom>
        </p:spPr>
        <p:txBody>
          <a:bodyPr lIns="0" tIns="0" rIns="0" bIns="0" rtlCol="0" anchor="t">
            <a:spAutoFit/>
          </a:bodyPr>
          <a:lstStyle/>
          <a:p>
            <a:pPr algn="l">
              <a:lnSpc>
                <a:spcPts val="5250"/>
              </a:lnSpc>
            </a:pPr>
            <a:r>
              <a:rPr lang="en-US" sz="4187" spc="7">
                <a:solidFill>
                  <a:srgbClr val="97B8FF"/>
                </a:solidFill>
                <a:latin typeface="ほのかアンティーク丸"/>
                <a:ea typeface="ほのかアンティーク丸"/>
                <a:cs typeface="ほのかアンティーク丸"/>
                <a:sym typeface="ほのかアンティーク丸"/>
              </a:rPr>
              <a:t>System Workflow: A Guided Journey</a:t>
            </a:r>
          </a:p>
        </p:txBody>
      </p:sp>
      <p:sp>
        <p:nvSpPr>
          <p:cNvPr id="6" name="TextBox 6"/>
          <p:cNvSpPr txBox="1"/>
          <p:nvPr/>
        </p:nvSpPr>
        <p:spPr>
          <a:xfrm>
            <a:off x="750541" y="1679372"/>
            <a:ext cx="16786917" cy="352577"/>
          </a:xfrm>
          <a:prstGeom prst="rect">
            <a:avLst/>
          </a:prstGeom>
        </p:spPr>
        <p:txBody>
          <a:bodyPr lIns="0" tIns="0" rIns="0" bIns="0" rtlCol="0" anchor="t">
            <a:spAutoFit/>
          </a:bodyPr>
          <a:lstStyle/>
          <a:p>
            <a:pPr algn="l">
              <a:lnSpc>
                <a:spcPts val="2687"/>
              </a:lnSpc>
            </a:pPr>
            <a:r>
              <a:rPr lang="en-US" sz="2249" spc="3">
                <a:solidFill>
                  <a:srgbClr val="E0D6DE"/>
                </a:solidFill>
                <a:latin typeface="ほのかアンティーク丸"/>
                <a:ea typeface="ほのかアンティーク丸"/>
                <a:cs typeface="ほのかアンティーク丸"/>
                <a:sym typeface="ほのかアンティーク丸"/>
              </a:rPr>
              <a:t>The system guides users through a logical sequence of operations, from initial access to final data handling.</a:t>
            </a:r>
          </a:p>
        </p:txBody>
      </p:sp>
      <p:sp>
        <p:nvSpPr>
          <p:cNvPr id="7" name="Freeform 7" descr="preencoded.png"/>
          <p:cNvSpPr/>
          <p:nvPr/>
        </p:nvSpPr>
        <p:spPr>
          <a:xfrm>
            <a:off x="886120" y="2273198"/>
            <a:ext cx="16515607" cy="8118872"/>
          </a:xfrm>
          <a:custGeom>
            <a:avLst/>
            <a:gdLst/>
            <a:ahLst/>
            <a:cxnLst/>
            <a:rect l="l" t="t" r="r" b="b"/>
            <a:pathLst>
              <a:path w="16515607" h="8118872">
                <a:moveTo>
                  <a:pt x="0" y="0"/>
                </a:moveTo>
                <a:lnTo>
                  <a:pt x="16515607" y="0"/>
                </a:lnTo>
                <a:lnTo>
                  <a:pt x="16515607" y="8118872"/>
                </a:lnTo>
                <a:lnTo>
                  <a:pt x="0" y="8118872"/>
                </a:lnTo>
                <a:lnTo>
                  <a:pt x="0" y="0"/>
                </a:lnTo>
                <a:close/>
              </a:path>
            </a:pathLst>
          </a:custGeom>
          <a:blipFill>
            <a:blip r:embed="rId3"/>
            <a:stretch>
              <a:fillRect l="-24" r="-24"/>
            </a:stretch>
          </a:blipFill>
        </p:spPr>
      </p:sp>
      <p:sp>
        <p:nvSpPr>
          <p:cNvPr id="8" name="TextBox 8"/>
          <p:cNvSpPr txBox="1"/>
          <p:nvPr/>
        </p:nvSpPr>
        <p:spPr>
          <a:xfrm>
            <a:off x="8967635" y="3130001"/>
            <a:ext cx="3777015" cy="329251"/>
          </a:xfrm>
          <a:prstGeom prst="rect">
            <a:avLst/>
          </a:prstGeom>
        </p:spPr>
        <p:txBody>
          <a:bodyPr lIns="0" tIns="0" rIns="0" bIns="0" rtlCol="0" anchor="t">
            <a:spAutoFit/>
          </a:bodyPr>
          <a:lstStyle/>
          <a:p>
            <a:pPr algn="l">
              <a:lnSpc>
                <a:spcPts val="2062"/>
              </a:lnSpc>
            </a:pPr>
            <a:r>
              <a:rPr lang="en-US" sz="3000" spc="5">
                <a:solidFill>
                  <a:srgbClr val="E0D6DE"/>
                </a:solidFill>
                <a:latin typeface="ほのかアンティーク丸"/>
                <a:ea typeface="ほのかアンティーク丸"/>
                <a:cs typeface="ほのかアンティーク丸"/>
                <a:sym typeface="ほのかアンティーク丸"/>
              </a:rPr>
              <a:t>File Save &amp; Exit</a:t>
            </a:r>
          </a:p>
        </p:txBody>
      </p:sp>
      <p:sp>
        <p:nvSpPr>
          <p:cNvPr id="9" name="TextBox 9"/>
          <p:cNvSpPr txBox="1"/>
          <p:nvPr/>
        </p:nvSpPr>
        <p:spPr>
          <a:xfrm>
            <a:off x="8967635" y="3679279"/>
            <a:ext cx="7637955" cy="291979"/>
          </a:xfrm>
          <a:prstGeom prst="rect">
            <a:avLst/>
          </a:prstGeom>
        </p:spPr>
        <p:txBody>
          <a:bodyPr lIns="0" tIns="0" rIns="0" bIns="0" rtlCol="0" anchor="t">
            <a:spAutoFit/>
          </a:bodyPr>
          <a:lstStyle/>
          <a:p>
            <a:pPr algn="l">
              <a:lnSpc>
                <a:spcPts val="1687"/>
              </a:lnSpc>
            </a:pPr>
            <a:r>
              <a:rPr lang="en-US" sz="2249" spc="3">
                <a:solidFill>
                  <a:srgbClr val="E0D6DE"/>
                </a:solidFill>
                <a:latin typeface="ほのかアンティーク丸"/>
                <a:ea typeface="ほのかアンティーク丸"/>
                <a:cs typeface="ほのかアンティーク丸"/>
                <a:sym typeface="ほのかアンティーク丸"/>
              </a:rPr>
              <a:t>Persist data and close</a:t>
            </a:r>
          </a:p>
        </p:txBody>
      </p:sp>
      <p:sp>
        <p:nvSpPr>
          <p:cNvPr id="10" name="Freeform 10" descr="preencoded.png"/>
          <p:cNvSpPr/>
          <p:nvPr/>
        </p:nvSpPr>
        <p:spPr>
          <a:xfrm>
            <a:off x="4661840" y="3210601"/>
            <a:ext cx="537172" cy="537172"/>
          </a:xfrm>
          <a:custGeom>
            <a:avLst/>
            <a:gdLst/>
            <a:ahLst/>
            <a:cxnLst/>
            <a:rect l="l" t="t" r="r" b="b"/>
            <a:pathLst>
              <a:path w="537172" h="537172">
                <a:moveTo>
                  <a:pt x="0" y="0"/>
                </a:moveTo>
                <a:lnTo>
                  <a:pt x="537172" y="0"/>
                </a:lnTo>
                <a:lnTo>
                  <a:pt x="537172" y="537172"/>
                </a:lnTo>
                <a:lnTo>
                  <a:pt x="0" y="5371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8967635" y="5026904"/>
            <a:ext cx="3777015" cy="329251"/>
          </a:xfrm>
          <a:prstGeom prst="rect">
            <a:avLst/>
          </a:prstGeom>
        </p:spPr>
        <p:txBody>
          <a:bodyPr lIns="0" tIns="0" rIns="0" bIns="0" rtlCol="0" anchor="t">
            <a:spAutoFit/>
          </a:bodyPr>
          <a:lstStyle/>
          <a:p>
            <a:pPr algn="l">
              <a:lnSpc>
                <a:spcPts val="2062"/>
              </a:lnSpc>
            </a:pPr>
            <a:r>
              <a:rPr lang="en-US" sz="3000" spc="5">
                <a:solidFill>
                  <a:srgbClr val="E0D6DE"/>
                </a:solidFill>
                <a:latin typeface="ほのかアンティーク丸"/>
                <a:ea typeface="ほのかアンティーク丸"/>
                <a:cs typeface="ほのかアンティーク丸"/>
                <a:sym typeface="ほのかアンティーク丸"/>
              </a:rPr>
              <a:t>Module Selection</a:t>
            </a:r>
          </a:p>
        </p:txBody>
      </p:sp>
      <p:sp>
        <p:nvSpPr>
          <p:cNvPr id="12" name="TextBox 12"/>
          <p:cNvSpPr txBox="1"/>
          <p:nvPr/>
        </p:nvSpPr>
        <p:spPr>
          <a:xfrm>
            <a:off x="8967635" y="5576173"/>
            <a:ext cx="7637955" cy="291979"/>
          </a:xfrm>
          <a:prstGeom prst="rect">
            <a:avLst/>
          </a:prstGeom>
        </p:spPr>
        <p:txBody>
          <a:bodyPr lIns="0" tIns="0" rIns="0" bIns="0" rtlCol="0" anchor="t">
            <a:spAutoFit/>
          </a:bodyPr>
          <a:lstStyle/>
          <a:p>
            <a:pPr algn="l">
              <a:lnSpc>
                <a:spcPts val="1687"/>
              </a:lnSpc>
            </a:pPr>
            <a:r>
              <a:rPr lang="en-US" sz="2249" spc="3">
                <a:solidFill>
                  <a:srgbClr val="E0D6DE"/>
                </a:solidFill>
                <a:latin typeface="ほのかアンティーク丸"/>
                <a:ea typeface="ほのかアンティーク丸"/>
                <a:cs typeface="ほのかアンティーク丸"/>
                <a:sym typeface="ほのかアンティーク丸"/>
              </a:rPr>
              <a:t>Choose functional module</a:t>
            </a:r>
          </a:p>
        </p:txBody>
      </p:sp>
      <p:sp>
        <p:nvSpPr>
          <p:cNvPr id="13" name="Freeform 13" descr="preencoded.png"/>
          <p:cNvSpPr/>
          <p:nvPr/>
        </p:nvSpPr>
        <p:spPr>
          <a:xfrm>
            <a:off x="4661840" y="4855702"/>
            <a:ext cx="537172" cy="537172"/>
          </a:xfrm>
          <a:custGeom>
            <a:avLst/>
            <a:gdLst/>
            <a:ahLst/>
            <a:cxnLst/>
            <a:rect l="l" t="t" r="r" b="b"/>
            <a:pathLst>
              <a:path w="537172" h="537172">
                <a:moveTo>
                  <a:pt x="0" y="0"/>
                </a:moveTo>
                <a:lnTo>
                  <a:pt x="537172" y="0"/>
                </a:lnTo>
                <a:lnTo>
                  <a:pt x="537172" y="537172"/>
                </a:lnTo>
                <a:lnTo>
                  <a:pt x="0" y="537172"/>
                </a:lnTo>
                <a:lnTo>
                  <a:pt x="0" y="0"/>
                </a:lnTo>
                <a:close/>
              </a:path>
            </a:pathLst>
          </a:custGeom>
          <a:blipFill>
            <a:blip r:embed="rId6">
              <a:extLst>
                <a:ext uri="{96DAC541-7B7A-43D3-8B79-37D633B846F1}">
                  <asvg:svgBlip xmlns:asvg="http://schemas.microsoft.com/office/drawing/2016/SVG/main" r:embed="rId7"/>
                </a:ext>
              </a:extLst>
            </a:blip>
            <a:stretch>
              <a:fillRect l="-14034" r="-14036"/>
            </a:stretch>
          </a:blipFill>
        </p:spPr>
      </p:sp>
      <p:sp>
        <p:nvSpPr>
          <p:cNvPr id="14" name="TextBox 14"/>
          <p:cNvSpPr txBox="1"/>
          <p:nvPr/>
        </p:nvSpPr>
        <p:spPr>
          <a:xfrm>
            <a:off x="8967635" y="6923808"/>
            <a:ext cx="3777015" cy="329251"/>
          </a:xfrm>
          <a:prstGeom prst="rect">
            <a:avLst/>
          </a:prstGeom>
        </p:spPr>
        <p:txBody>
          <a:bodyPr lIns="0" tIns="0" rIns="0" bIns="0" rtlCol="0" anchor="t">
            <a:spAutoFit/>
          </a:bodyPr>
          <a:lstStyle/>
          <a:p>
            <a:pPr algn="l">
              <a:lnSpc>
                <a:spcPts val="2062"/>
              </a:lnSpc>
            </a:pPr>
            <a:r>
              <a:rPr lang="en-US" sz="3000" spc="5">
                <a:solidFill>
                  <a:srgbClr val="E0D6DE"/>
                </a:solidFill>
                <a:latin typeface="ほのかアンティーク丸"/>
                <a:ea typeface="ほのかアンティーク丸"/>
                <a:cs typeface="ほのかアンティーク丸"/>
                <a:sym typeface="ほのかアンティーク丸"/>
              </a:rPr>
              <a:t>Main Menu</a:t>
            </a:r>
          </a:p>
        </p:txBody>
      </p:sp>
      <p:sp>
        <p:nvSpPr>
          <p:cNvPr id="15" name="TextBox 15"/>
          <p:cNvSpPr txBox="1"/>
          <p:nvPr/>
        </p:nvSpPr>
        <p:spPr>
          <a:xfrm>
            <a:off x="8967635" y="7473077"/>
            <a:ext cx="7637955" cy="291979"/>
          </a:xfrm>
          <a:prstGeom prst="rect">
            <a:avLst/>
          </a:prstGeom>
        </p:spPr>
        <p:txBody>
          <a:bodyPr lIns="0" tIns="0" rIns="0" bIns="0" rtlCol="0" anchor="t">
            <a:spAutoFit/>
          </a:bodyPr>
          <a:lstStyle/>
          <a:p>
            <a:pPr algn="l">
              <a:lnSpc>
                <a:spcPts val="1687"/>
              </a:lnSpc>
            </a:pPr>
            <a:r>
              <a:rPr lang="en-US" sz="2249" spc="3">
                <a:solidFill>
                  <a:srgbClr val="E0D6DE"/>
                </a:solidFill>
                <a:latin typeface="ほのかアンティーク丸"/>
                <a:ea typeface="ほのかアンティーク丸"/>
                <a:cs typeface="ほのかアンティーク丸"/>
                <a:sym typeface="ほのかアンティーク丸"/>
              </a:rPr>
              <a:t>Select primary operation</a:t>
            </a:r>
          </a:p>
        </p:txBody>
      </p:sp>
      <p:sp>
        <p:nvSpPr>
          <p:cNvPr id="16" name="Freeform 16" descr="preencoded.png"/>
          <p:cNvSpPr/>
          <p:nvPr/>
        </p:nvSpPr>
        <p:spPr>
          <a:xfrm>
            <a:off x="4661840" y="6484010"/>
            <a:ext cx="537172" cy="537172"/>
          </a:xfrm>
          <a:custGeom>
            <a:avLst/>
            <a:gdLst/>
            <a:ahLst/>
            <a:cxnLst/>
            <a:rect l="l" t="t" r="r" b="b"/>
            <a:pathLst>
              <a:path w="537172" h="537172">
                <a:moveTo>
                  <a:pt x="0" y="0"/>
                </a:moveTo>
                <a:lnTo>
                  <a:pt x="537172" y="0"/>
                </a:lnTo>
                <a:lnTo>
                  <a:pt x="537172" y="537172"/>
                </a:lnTo>
                <a:lnTo>
                  <a:pt x="0" y="537172"/>
                </a:lnTo>
                <a:lnTo>
                  <a:pt x="0" y="0"/>
                </a:lnTo>
                <a:close/>
              </a:path>
            </a:pathLst>
          </a:custGeom>
          <a:blipFill>
            <a:blip r:embed="rId8">
              <a:extLst>
                <a:ext uri="{96DAC541-7B7A-43D3-8B79-37D633B846F1}">
                  <asvg:svgBlip xmlns:asvg="http://schemas.microsoft.com/office/drawing/2016/SVG/main" r:embed="rId9"/>
                </a:ext>
              </a:extLst>
            </a:blip>
            <a:stretch>
              <a:fillRect t="-10525" b="-10527"/>
            </a:stretch>
          </a:blipFill>
        </p:spPr>
      </p:sp>
      <p:sp>
        <p:nvSpPr>
          <p:cNvPr id="17" name="TextBox 17"/>
          <p:cNvSpPr txBox="1"/>
          <p:nvPr/>
        </p:nvSpPr>
        <p:spPr>
          <a:xfrm>
            <a:off x="8984418" y="8820702"/>
            <a:ext cx="3777015" cy="329251"/>
          </a:xfrm>
          <a:prstGeom prst="rect">
            <a:avLst/>
          </a:prstGeom>
        </p:spPr>
        <p:txBody>
          <a:bodyPr lIns="0" tIns="0" rIns="0" bIns="0" rtlCol="0" anchor="t">
            <a:spAutoFit/>
          </a:bodyPr>
          <a:lstStyle/>
          <a:p>
            <a:pPr algn="l">
              <a:lnSpc>
                <a:spcPts val="2062"/>
              </a:lnSpc>
            </a:pPr>
            <a:r>
              <a:rPr lang="en-US" sz="3000" spc="5">
                <a:solidFill>
                  <a:srgbClr val="E0D6DE"/>
                </a:solidFill>
                <a:latin typeface="ほのかアンティーク丸"/>
                <a:ea typeface="ほのかアンティーク丸"/>
                <a:cs typeface="ほのかアンティーク丸"/>
                <a:sym typeface="ほのかアンティーク丸"/>
              </a:rPr>
              <a:t>Login</a:t>
            </a:r>
          </a:p>
        </p:txBody>
      </p:sp>
      <p:sp>
        <p:nvSpPr>
          <p:cNvPr id="18" name="TextBox 18"/>
          <p:cNvSpPr txBox="1"/>
          <p:nvPr/>
        </p:nvSpPr>
        <p:spPr>
          <a:xfrm>
            <a:off x="8984418" y="9398546"/>
            <a:ext cx="7637955" cy="263404"/>
          </a:xfrm>
          <a:prstGeom prst="rect">
            <a:avLst/>
          </a:prstGeom>
        </p:spPr>
        <p:txBody>
          <a:bodyPr lIns="0" tIns="0" rIns="0" bIns="0" rtlCol="0" anchor="t">
            <a:spAutoFit/>
          </a:bodyPr>
          <a:lstStyle/>
          <a:p>
            <a:pPr algn="l">
              <a:lnSpc>
                <a:spcPts val="1687"/>
              </a:lnSpc>
            </a:pPr>
            <a:r>
              <a:rPr lang="en-US" sz="2499" spc="4">
                <a:solidFill>
                  <a:srgbClr val="E0D6DE"/>
                </a:solidFill>
                <a:latin typeface="ほのかアンティーク丸"/>
                <a:ea typeface="ほのかアンティーク丸"/>
                <a:cs typeface="ほのかアンティーク丸"/>
                <a:sym typeface="ほのかアンティーク丸"/>
              </a:rPr>
              <a:t>Authenticate user access</a:t>
            </a:r>
          </a:p>
        </p:txBody>
      </p:sp>
      <p:sp>
        <p:nvSpPr>
          <p:cNvPr id="19" name="Freeform 19" descr="preencoded.png"/>
          <p:cNvSpPr/>
          <p:nvPr/>
        </p:nvSpPr>
        <p:spPr>
          <a:xfrm>
            <a:off x="4661840" y="8380914"/>
            <a:ext cx="537172" cy="537172"/>
          </a:xfrm>
          <a:custGeom>
            <a:avLst/>
            <a:gdLst/>
            <a:ahLst/>
            <a:cxnLst/>
            <a:rect l="l" t="t" r="r" b="b"/>
            <a:pathLst>
              <a:path w="537172" h="537172">
                <a:moveTo>
                  <a:pt x="0" y="0"/>
                </a:moveTo>
                <a:lnTo>
                  <a:pt x="537172" y="0"/>
                </a:lnTo>
                <a:lnTo>
                  <a:pt x="537172" y="537172"/>
                </a:lnTo>
                <a:lnTo>
                  <a:pt x="0" y="537172"/>
                </a:lnTo>
                <a:lnTo>
                  <a:pt x="0" y="0"/>
                </a:lnTo>
                <a:close/>
              </a:path>
            </a:pathLst>
          </a:custGeom>
          <a:blipFill>
            <a:blip r:embed="rId10">
              <a:extLst>
                <a:ext uri="{96DAC541-7B7A-43D3-8B79-37D633B846F1}">
                  <asvg:svgBlip xmlns:asvg="http://schemas.microsoft.com/office/drawing/2016/SVG/main" r:embed="rId11"/>
                </a:ext>
              </a:extLst>
            </a:blip>
            <a:stretch>
              <a:fillRect l="-4386" r="-4385"/>
            </a:stretch>
          </a:blipFill>
        </p:spPr>
      </p:sp>
      <p:sp>
        <p:nvSpPr>
          <p:cNvPr id="20" name="TextBox 20"/>
          <p:cNvSpPr txBox="1"/>
          <p:nvPr/>
        </p:nvSpPr>
        <p:spPr>
          <a:xfrm>
            <a:off x="750541" y="10566644"/>
            <a:ext cx="16786917" cy="409727"/>
          </a:xfrm>
          <a:prstGeom prst="rect">
            <a:avLst/>
          </a:prstGeom>
        </p:spPr>
        <p:txBody>
          <a:bodyPr lIns="0" tIns="0" rIns="0" bIns="0" rtlCol="0" anchor="t">
            <a:spAutoFit/>
          </a:bodyPr>
          <a:lstStyle/>
          <a:p>
            <a:pPr algn="l">
              <a:lnSpc>
                <a:spcPts val="2687"/>
              </a:lnSpc>
            </a:pPr>
            <a:r>
              <a:rPr lang="en-US" sz="1687" spc="2">
                <a:solidFill>
                  <a:srgbClr val="E0D6DE"/>
                </a:solidFill>
                <a:latin typeface="ほのかアンティーク丸"/>
                <a:ea typeface="ほのかアンティーク丸"/>
                <a:cs typeface="ほのかアンティーク丸"/>
                <a:sym typeface="ほのかアンティーク丸"/>
              </a:rPr>
              <a:t>This structured workflow ensures clarity and ease of use, minimising potential errors during operation.</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a:ln w="12700">
              <a:solidFill>
                <a:srgbClr val="000000"/>
              </a:solidFill>
            </a:ln>
          </p:spPr>
        </p:sp>
      </p:grpSp>
      <p:sp>
        <p:nvSpPr>
          <p:cNvPr id="5" name="TextBox 5"/>
          <p:cNvSpPr txBox="1"/>
          <p:nvPr/>
        </p:nvSpPr>
        <p:spPr>
          <a:xfrm>
            <a:off x="807539" y="629841"/>
            <a:ext cx="15365311" cy="759171"/>
          </a:xfrm>
          <a:prstGeom prst="rect">
            <a:avLst/>
          </a:prstGeom>
        </p:spPr>
        <p:txBody>
          <a:bodyPr lIns="0" tIns="0" rIns="0" bIns="0" rtlCol="0" anchor="t">
            <a:spAutoFit/>
          </a:bodyPr>
          <a:lstStyle/>
          <a:p>
            <a:pPr algn="l">
              <a:lnSpc>
                <a:spcPts val="5625"/>
              </a:lnSpc>
            </a:pPr>
            <a:r>
              <a:rPr lang="en-US" sz="4499" spc="7">
                <a:solidFill>
                  <a:srgbClr val="97B8FF"/>
                </a:solidFill>
                <a:latin typeface="ほのかアンティーク丸"/>
                <a:ea typeface="ほのかアンティーク丸"/>
                <a:cs typeface="ほのかアンティーク丸"/>
                <a:sym typeface="ほのかアンティーク丸"/>
              </a:rPr>
              <a:t>Database Design: Entity-Relationship Diagram (ERD)</a:t>
            </a:r>
          </a:p>
        </p:txBody>
      </p:sp>
      <p:sp>
        <p:nvSpPr>
          <p:cNvPr id="6" name="TextBox 6"/>
          <p:cNvSpPr txBox="1"/>
          <p:nvPr/>
        </p:nvSpPr>
        <p:spPr>
          <a:xfrm>
            <a:off x="807539" y="1658836"/>
            <a:ext cx="16672922" cy="445294"/>
          </a:xfrm>
          <a:prstGeom prst="rect">
            <a:avLst/>
          </a:prstGeom>
        </p:spPr>
        <p:txBody>
          <a:bodyPr lIns="0" tIns="0" rIns="0" bIns="0" rtlCol="0" anchor="t">
            <a:spAutoFit/>
          </a:bodyPr>
          <a:lstStyle/>
          <a:p>
            <a:pPr algn="l">
              <a:lnSpc>
                <a:spcPts val="2875"/>
              </a:lnSpc>
            </a:pPr>
            <a:r>
              <a:rPr lang="en-US" sz="1812" spc="3">
                <a:solidFill>
                  <a:srgbClr val="E0D6DE"/>
                </a:solidFill>
                <a:latin typeface="ほのかアンティーク丸"/>
                <a:ea typeface="ほのかアンティーク丸"/>
                <a:cs typeface="ほのかアンティーク丸"/>
                <a:sym typeface="ほのかアンティーク丸"/>
              </a:rPr>
              <a:t>Our ERD illustrates the relationships between key entities within the prison management system, forming the backbone of our data storage.</a:t>
            </a:r>
          </a:p>
        </p:txBody>
      </p:sp>
      <p:sp>
        <p:nvSpPr>
          <p:cNvPr id="7" name="TextBox 7"/>
          <p:cNvSpPr txBox="1"/>
          <p:nvPr/>
        </p:nvSpPr>
        <p:spPr>
          <a:xfrm>
            <a:off x="2030654" y="7012886"/>
            <a:ext cx="3658314" cy="466811"/>
          </a:xfrm>
          <a:prstGeom prst="rect">
            <a:avLst/>
          </a:prstGeom>
        </p:spPr>
        <p:txBody>
          <a:bodyPr lIns="0" tIns="0" rIns="0" bIns="0" rtlCol="0" anchor="t">
            <a:spAutoFit/>
          </a:bodyPr>
          <a:lstStyle/>
          <a:p>
            <a:pPr algn="r">
              <a:lnSpc>
                <a:spcPts val="2062"/>
              </a:lnSpc>
            </a:pPr>
            <a:r>
              <a:rPr lang="en-US" sz="1687" spc="2">
                <a:solidFill>
                  <a:srgbClr val="97B8FF"/>
                </a:solidFill>
                <a:latin typeface="ほのかアンティーク丸"/>
                <a:ea typeface="ほのかアンティーク丸"/>
                <a:cs typeface="ほのかアンティーク丸"/>
                <a:sym typeface="ほのかアンティーク丸"/>
              </a:rPr>
              <a:t>Prisoner</a:t>
            </a:r>
          </a:p>
        </p:txBody>
      </p:sp>
      <p:sp>
        <p:nvSpPr>
          <p:cNvPr id="8" name="TextBox 8"/>
          <p:cNvSpPr txBox="1"/>
          <p:nvPr/>
        </p:nvSpPr>
        <p:spPr>
          <a:xfrm>
            <a:off x="1201436" y="7590730"/>
            <a:ext cx="4487532" cy="384877"/>
          </a:xfrm>
          <a:prstGeom prst="rect">
            <a:avLst/>
          </a:prstGeom>
        </p:spPr>
        <p:txBody>
          <a:bodyPr lIns="0" tIns="0" rIns="0" bIns="0" rtlCol="0" anchor="t">
            <a:spAutoFit/>
          </a:bodyPr>
          <a:lstStyle/>
          <a:p>
            <a:pPr algn="r">
              <a:lnSpc>
                <a:spcPts val="1687"/>
              </a:lnSpc>
            </a:pPr>
            <a:r>
              <a:rPr lang="en-US" sz="1312" spc="2">
                <a:solidFill>
                  <a:srgbClr val="E0D6DE"/>
                </a:solidFill>
                <a:latin typeface="ほのかアンティーク丸"/>
                <a:ea typeface="ほのかアンティーク丸"/>
                <a:cs typeface="ほのかアンティーク丸"/>
                <a:sym typeface="ほのかアンティーク丸"/>
              </a:rPr>
              <a:t>PK prisoner_id, cell_id (FK)</a:t>
            </a:r>
          </a:p>
        </p:txBody>
      </p:sp>
      <p:sp>
        <p:nvSpPr>
          <p:cNvPr id="9" name="TextBox 9"/>
          <p:cNvSpPr txBox="1"/>
          <p:nvPr/>
        </p:nvSpPr>
        <p:spPr>
          <a:xfrm>
            <a:off x="12712684" y="5736536"/>
            <a:ext cx="3658314" cy="466811"/>
          </a:xfrm>
          <a:prstGeom prst="rect">
            <a:avLst/>
          </a:prstGeom>
        </p:spPr>
        <p:txBody>
          <a:bodyPr lIns="0" tIns="0" rIns="0" bIns="0" rtlCol="0" anchor="t">
            <a:spAutoFit/>
          </a:bodyPr>
          <a:lstStyle/>
          <a:p>
            <a:pPr algn="l">
              <a:lnSpc>
                <a:spcPts val="2062"/>
              </a:lnSpc>
            </a:pPr>
            <a:r>
              <a:rPr lang="en-US" sz="1687" spc="2">
                <a:solidFill>
                  <a:srgbClr val="97B8FF"/>
                </a:solidFill>
                <a:latin typeface="ほのかアンティーク丸"/>
                <a:ea typeface="ほのかアンティーク丸"/>
                <a:cs typeface="ほのかアンティーク丸"/>
                <a:sym typeface="ほのかアンティーク丸"/>
              </a:rPr>
              <a:t>Cell</a:t>
            </a:r>
          </a:p>
        </p:txBody>
      </p:sp>
      <p:sp>
        <p:nvSpPr>
          <p:cNvPr id="10" name="TextBox 10"/>
          <p:cNvSpPr txBox="1"/>
          <p:nvPr/>
        </p:nvSpPr>
        <p:spPr>
          <a:xfrm>
            <a:off x="12712684" y="6314380"/>
            <a:ext cx="4373718" cy="384877"/>
          </a:xfrm>
          <a:prstGeom prst="rect">
            <a:avLst/>
          </a:prstGeom>
        </p:spPr>
        <p:txBody>
          <a:bodyPr lIns="0" tIns="0" rIns="0" bIns="0" rtlCol="0" anchor="t">
            <a:spAutoFit/>
          </a:bodyPr>
          <a:lstStyle/>
          <a:p>
            <a:pPr algn="l">
              <a:lnSpc>
                <a:spcPts val="1687"/>
              </a:lnSpc>
            </a:pPr>
            <a:r>
              <a:rPr lang="en-US" sz="1312" spc="2">
                <a:solidFill>
                  <a:srgbClr val="E0D6DE"/>
                </a:solidFill>
                <a:latin typeface="ほのかアンティーク丸"/>
                <a:ea typeface="ほのかアンティーク丸"/>
                <a:cs typeface="ほのかアンティーク丸"/>
                <a:sym typeface="ほのかアンティーク丸"/>
              </a:rPr>
              <a:t>PK cell_id, capacity</a:t>
            </a:r>
          </a:p>
        </p:txBody>
      </p:sp>
      <p:sp>
        <p:nvSpPr>
          <p:cNvPr id="11" name="TextBox 11"/>
          <p:cNvSpPr txBox="1"/>
          <p:nvPr/>
        </p:nvSpPr>
        <p:spPr>
          <a:xfrm>
            <a:off x="2030397" y="4391092"/>
            <a:ext cx="3658314" cy="466811"/>
          </a:xfrm>
          <a:prstGeom prst="rect">
            <a:avLst/>
          </a:prstGeom>
        </p:spPr>
        <p:txBody>
          <a:bodyPr lIns="0" tIns="0" rIns="0" bIns="0" rtlCol="0" anchor="t">
            <a:spAutoFit/>
          </a:bodyPr>
          <a:lstStyle/>
          <a:p>
            <a:pPr algn="r">
              <a:lnSpc>
                <a:spcPts val="2062"/>
              </a:lnSpc>
            </a:pPr>
            <a:r>
              <a:rPr lang="en-US" sz="1687" spc="2">
                <a:solidFill>
                  <a:srgbClr val="97B8FF"/>
                </a:solidFill>
                <a:latin typeface="ほのかアンティーク丸"/>
                <a:ea typeface="ほのかアンティーク丸"/>
                <a:cs typeface="ほのかアンティーク丸"/>
                <a:sym typeface="ほのかアンティーク丸"/>
              </a:rPr>
              <a:t>Officer</a:t>
            </a:r>
          </a:p>
        </p:txBody>
      </p:sp>
      <p:sp>
        <p:nvSpPr>
          <p:cNvPr id="12" name="TextBox 12"/>
          <p:cNvSpPr txBox="1"/>
          <p:nvPr/>
        </p:nvSpPr>
        <p:spPr>
          <a:xfrm>
            <a:off x="1201179" y="4968926"/>
            <a:ext cx="4487532" cy="750713"/>
          </a:xfrm>
          <a:prstGeom prst="rect">
            <a:avLst/>
          </a:prstGeom>
        </p:spPr>
        <p:txBody>
          <a:bodyPr lIns="0" tIns="0" rIns="0" bIns="0" rtlCol="0" anchor="t">
            <a:spAutoFit/>
          </a:bodyPr>
          <a:lstStyle/>
          <a:p>
            <a:pPr algn="r">
              <a:lnSpc>
                <a:spcPts val="1687"/>
              </a:lnSpc>
            </a:pPr>
            <a:r>
              <a:rPr lang="en-US" sz="1312" spc="2">
                <a:solidFill>
                  <a:srgbClr val="E0D6DE"/>
                </a:solidFill>
                <a:latin typeface="ほのかアンティーク丸"/>
                <a:ea typeface="ほのかアンティーク丸"/>
                <a:cs typeface="ほのかアンティーク丸"/>
                <a:sym typeface="ほのかアンティーク丸"/>
              </a:rPr>
              <a:t>PK officer_id, assigned_cell_id (FK)</a:t>
            </a:r>
          </a:p>
        </p:txBody>
      </p:sp>
      <p:sp>
        <p:nvSpPr>
          <p:cNvPr id="13" name="TextBox 13"/>
          <p:cNvSpPr txBox="1"/>
          <p:nvPr/>
        </p:nvSpPr>
        <p:spPr>
          <a:xfrm>
            <a:off x="12712684" y="3200105"/>
            <a:ext cx="3658314" cy="466811"/>
          </a:xfrm>
          <a:prstGeom prst="rect">
            <a:avLst/>
          </a:prstGeom>
        </p:spPr>
        <p:txBody>
          <a:bodyPr lIns="0" tIns="0" rIns="0" bIns="0" rtlCol="0" anchor="t">
            <a:spAutoFit/>
          </a:bodyPr>
          <a:lstStyle/>
          <a:p>
            <a:pPr algn="l">
              <a:lnSpc>
                <a:spcPts val="2062"/>
              </a:lnSpc>
            </a:pPr>
            <a:r>
              <a:rPr lang="en-US" sz="1687" spc="2">
                <a:solidFill>
                  <a:srgbClr val="97B8FF"/>
                </a:solidFill>
                <a:latin typeface="ほのかアンティーク丸"/>
                <a:ea typeface="ほのかアンティーク丸"/>
                <a:cs typeface="ほのかアンティーク丸"/>
                <a:sym typeface="ほのかアンティーク丸"/>
              </a:rPr>
              <a:t>Visitor</a:t>
            </a:r>
          </a:p>
        </p:txBody>
      </p:sp>
      <p:sp>
        <p:nvSpPr>
          <p:cNvPr id="14" name="TextBox 14"/>
          <p:cNvSpPr txBox="1"/>
          <p:nvPr/>
        </p:nvSpPr>
        <p:spPr>
          <a:xfrm>
            <a:off x="12712684" y="3777948"/>
            <a:ext cx="4373718" cy="384877"/>
          </a:xfrm>
          <a:prstGeom prst="rect">
            <a:avLst/>
          </a:prstGeom>
        </p:spPr>
        <p:txBody>
          <a:bodyPr lIns="0" tIns="0" rIns="0" bIns="0" rtlCol="0" anchor="t">
            <a:spAutoFit/>
          </a:bodyPr>
          <a:lstStyle/>
          <a:p>
            <a:pPr algn="l">
              <a:lnSpc>
                <a:spcPts val="1687"/>
              </a:lnSpc>
            </a:pPr>
            <a:r>
              <a:rPr lang="en-US" sz="1312" spc="2">
                <a:solidFill>
                  <a:srgbClr val="E0D6DE"/>
                </a:solidFill>
                <a:latin typeface="ほのかアンティーク丸"/>
                <a:ea typeface="ほのかアンティーク丸"/>
                <a:cs typeface="ほのかアンティーク丸"/>
                <a:sym typeface="ほのかアンティーク丸"/>
              </a:rPr>
              <a:t>PK visitor_id, prisoner_id (FK)</a:t>
            </a:r>
          </a:p>
        </p:txBody>
      </p:sp>
      <p:sp>
        <p:nvSpPr>
          <p:cNvPr id="15" name="TextBox 15"/>
          <p:cNvSpPr txBox="1"/>
          <p:nvPr/>
        </p:nvSpPr>
        <p:spPr>
          <a:xfrm>
            <a:off x="807539" y="9173613"/>
            <a:ext cx="16672922" cy="445294"/>
          </a:xfrm>
          <a:prstGeom prst="rect">
            <a:avLst/>
          </a:prstGeom>
        </p:spPr>
        <p:txBody>
          <a:bodyPr lIns="0" tIns="0" rIns="0" bIns="0" rtlCol="0" anchor="t">
            <a:spAutoFit/>
          </a:bodyPr>
          <a:lstStyle/>
          <a:p>
            <a:pPr algn="l">
              <a:lnSpc>
                <a:spcPts val="2875"/>
              </a:lnSpc>
            </a:pPr>
            <a:r>
              <a:rPr lang="en-US" sz="1812" spc="3">
                <a:solidFill>
                  <a:srgbClr val="E0D6DE"/>
                </a:solidFill>
                <a:latin typeface="ほのかアンティーク丸"/>
                <a:ea typeface="ほのかアンティーク丸"/>
                <a:cs typeface="ほのかアンティーク丸"/>
                <a:sym typeface="ほのかアンティーク丸"/>
              </a:rPr>
              <a:t>This design ensures data integrity, minimises redundancy, and facilitates efficient querying and reporting.</a:t>
            </a:r>
          </a:p>
        </p:txBody>
      </p:sp>
      <p:sp>
        <p:nvSpPr>
          <p:cNvPr id="16" name="Freeform 16" descr="preencoded.png"/>
          <p:cNvSpPr/>
          <p:nvPr/>
        </p:nvSpPr>
        <p:spPr>
          <a:xfrm>
            <a:off x="807539" y="2363686"/>
            <a:ext cx="16672922" cy="6626571"/>
          </a:xfrm>
          <a:custGeom>
            <a:avLst/>
            <a:gdLst/>
            <a:ahLst/>
            <a:cxnLst/>
            <a:rect l="l" t="t" r="r" b="b"/>
            <a:pathLst>
              <a:path w="16672922" h="6626571">
                <a:moveTo>
                  <a:pt x="0" y="0"/>
                </a:moveTo>
                <a:lnTo>
                  <a:pt x="16672922" y="0"/>
                </a:lnTo>
                <a:lnTo>
                  <a:pt x="16672922" y="6626571"/>
                </a:lnTo>
                <a:lnTo>
                  <a:pt x="0" y="6626571"/>
                </a:lnTo>
                <a:lnTo>
                  <a:pt x="0" y="0"/>
                </a:lnTo>
                <a:close/>
              </a:path>
            </a:pathLst>
          </a:custGeom>
          <a:blipFill>
            <a:blip r:embed="rId3"/>
            <a:stretch>
              <a:fillRect t="-33" b="-33"/>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1066</Words>
  <Application>Microsoft Office PowerPoint</Application>
  <PresentationFormat>Custom</PresentationFormat>
  <Paragraphs>107</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ほのかアンティーク丸</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 roman</dc:creator>
  <cp:lastModifiedBy>king roman</cp:lastModifiedBy>
  <cp:revision>2</cp:revision>
  <dcterms:created xsi:type="dcterms:W3CDTF">2006-08-16T00:00:00Z</dcterms:created>
  <dcterms:modified xsi:type="dcterms:W3CDTF">2025-12-21T13:57:43Z</dcterms:modified>
  <dc:identifier>DAG8JbusI3s</dc:identifier>
</cp:coreProperties>
</file>